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23" r:id="rId2"/>
    <p:sldId id="322" r:id="rId3"/>
    <p:sldId id="261" r:id="rId4"/>
    <p:sldId id="294" r:id="rId5"/>
    <p:sldId id="293" r:id="rId6"/>
    <p:sldId id="260" r:id="rId7"/>
    <p:sldId id="296" r:id="rId8"/>
    <p:sldId id="269" r:id="rId9"/>
    <p:sldId id="272" r:id="rId10"/>
    <p:sldId id="275" r:id="rId11"/>
    <p:sldId id="321" r:id="rId12"/>
    <p:sldId id="298" r:id="rId13"/>
    <p:sldId id="299" r:id="rId14"/>
    <p:sldId id="309" r:id="rId15"/>
    <p:sldId id="262" r:id="rId16"/>
    <p:sldId id="278" r:id="rId17"/>
    <p:sldId id="300" r:id="rId18"/>
    <p:sldId id="301" r:id="rId19"/>
    <p:sldId id="280" r:id="rId20"/>
    <p:sldId id="279" r:id="rId21"/>
    <p:sldId id="290" r:id="rId22"/>
    <p:sldId id="282" r:id="rId23"/>
    <p:sldId id="291" r:id="rId24"/>
    <p:sldId id="308" r:id="rId25"/>
    <p:sldId id="281" r:id="rId26"/>
    <p:sldId id="283" r:id="rId27"/>
    <p:sldId id="284" r:id="rId28"/>
    <p:sldId id="286" r:id="rId29"/>
    <p:sldId id="285" r:id="rId30"/>
    <p:sldId id="287" r:id="rId31"/>
    <p:sldId id="302" r:id="rId32"/>
    <p:sldId id="303" r:id="rId33"/>
    <p:sldId id="304" r:id="rId34"/>
    <p:sldId id="305" r:id="rId35"/>
    <p:sldId id="306" r:id="rId36"/>
    <p:sldId id="315" r:id="rId37"/>
    <p:sldId id="324" r:id="rId38"/>
    <p:sldId id="325" r:id="rId39"/>
    <p:sldId id="326" r:id="rId40"/>
    <p:sldId id="327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03E333-1222-457D-BA8D-AAB57B66CF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D58E3F-4B72-4F74-9705-D1232F19778B}">
      <dgm:prSet phldrT="[Текст]"/>
      <dgm:spPr/>
      <dgm:t>
        <a:bodyPr/>
        <a:lstStyle/>
        <a:p>
          <a:r>
            <a:rPr lang="ru-RU" b="1" i="1" dirty="0" smtClean="0"/>
            <a:t>Основные цели урока</a:t>
          </a:r>
          <a:endParaRPr lang="ru-RU" dirty="0"/>
        </a:p>
      </dgm:t>
    </dgm:pt>
    <dgm:pt modelId="{61C54127-4A23-43FE-9540-F5B245E9B7EC}" type="parTrans" cxnId="{17EFF1A7-9F29-4FFF-88AF-174A781D46CB}">
      <dgm:prSet/>
      <dgm:spPr/>
      <dgm:t>
        <a:bodyPr/>
        <a:lstStyle/>
        <a:p>
          <a:endParaRPr lang="ru-RU"/>
        </a:p>
      </dgm:t>
    </dgm:pt>
    <dgm:pt modelId="{A90D9E16-9D67-4519-8AB1-0E9F6A3B73AB}" type="sibTrans" cxnId="{17EFF1A7-9F29-4FFF-88AF-174A781D46CB}">
      <dgm:prSet/>
      <dgm:spPr/>
      <dgm:t>
        <a:bodyPr/>
        <a:lstStyle/>
        <a:p>
          <a:endParaRPr lang="ru-RU"/>
        </a:p>
      </dgm:t>
    </dgm:pt>
    <dgm:pt modelId="{3E257E9C-BA7E-48EA-97AA-96A7065436BC}">
      <dgm:prSet phldrT="[Текст]" custT="1"/>
      <dgm:spPr/>
      <dgm:t>
        <a:bodyPr/>
        <a:lstStyle/>
        <a:p>
          <a:r>
            <a:rPr lang="ru-RU" sz="2400" dirty="0" smtClean="0"/>
            <a:t>образовательная, </a:t>
          </a:r>
          <a:endParaRPr lang="ru-RU" sz="2400" dirty="0"/>
        </a:p>
      </dgm:t>
    </dgm:pt>
    <dgm:pt modelId="{FF934A57-3F0B-480F-911F-4C8C6818F3EB}" type="parTrans" cxnId="{ABF7BF17-8D2B-49CA-B8C2-23D98201FD10}">
      <dgm:prSet/>
      <dgm:spPr/>
      <dgm:t>
        <a:bodyPr/>
        <a:lstStyle/>
        <a:p>
          <a:endParaRPr lang="ru-RU"/>
        </a:p>
      </dgm:t>
    </dgm:pt>
    <dgm:pt modelId="{12CF76C5-9899-49A4-98CF-6B743A1E00B1}" type="sibTrans" cxnId="{ABF7BF17-8D2B-49CA-B8C2-23D98201FD10}">
      <dgm:prSet/>
      <dgm:spPr/>
      <dgm:t>
        <a:bodyPr/>
        <a:lstStyle/>
        <a:p>
          <a:endParaRPr lang="ru-RU"/>
        </a:p>
      </dgm:t>
    </dgm:pt>
    <dgm:pt modelId="{6D2E8458-56F1-4727-86DF-17D551050DF7}">
      <dgm:prSet phldrT="[Текст]"/>
      <dgm:spPr/>
      <dgm:t>
        <a:bodyPr/>
        <a:lstStyle/>
        <a:p>
          <a:r>
            <a:rPr lang="ru-RU" b="1" i="1" dirty="0" smtClean="0"/>
            <a:t>Организация урока</a:t>
          </a:r>
          <a:endParaRPr lang="ru-RU" dirty="0"/>
        </a:p>
      </dgm:t>
    </dgm:pt>
    <dgm:pt modelId="{6352C96F-2178-4108-8FF2-E082268AF6B7}" type="parTrans" cxnId="{5DAB214B-0854-477D-82C7-6A1C8BE68B0A}">
      <dgm:prSet/>
      <dgm:spPr/>
      <dgm:t>
        <a:bodyPr/>
        <a:lstStyle/>
        <a:p>
          <a:endParaRPr lang="ru-RU"/>
        </a:p>
      </dgm:t>
    </dgm:pt>
    <dgm:pt modelId="{46E4ADC9-28AB-430C-9CC2-A68B36C4FFFD}" type="sibTrans" cxnId="{5DAB214B-0854-477D-82C7-6A1C8BE68B0A}">
      <dgm:prSet/>
      <dgm:spPr/>
      <dgm:t>
        <a:bodyPr/>
        <a:lstStyle/>
        <a:p>
          <a:endParaRPr lang="ru-RU"/>
        </a:p>
      </dgm:t>
    </dgm:pt>
    <dgm:pt modelId="{D14AFF5A-5E8B-4691-8F67-421887871405}">
      <dgm:prSet phldrT="[Текст]"/>
      <dgm:spPr/>
      <dgm:t>
        <a:bodyPr/>
        <a:lstStyle/>
        <a:p>
          <a:r>
            <a:rPr lang="ru-RU" dirty="0" smtClean="0"/>
            <a:t>структура урока,</a:t>
          </a:r>
          <a:endParaRPr lang="ru-RU" dirty="0"/>
        </a:p>
      </dgm:t>
    </dgm:pt>
    <dgm:pt modelId="{0D4C01A6-7BBD-4C10-AAB7-775014F76007}" type="parTrans" cxnId="{2F63DB89-1286-4BBB-B408-CF0135A8F107}">
      <dgm:prSet/>
      <dgm:spPr/>
      <dgm:t>
        <a:bodyPr/>
        <a:lstStyle/>
        <a:p>
          <a:endParaRPr lang="ru-RU"/>
        </a:p>
      </dgm:t>
    </dgm:pt>
    <dgm:pt modelId="{FE561B67-C3D1-4B4D-A71D-07C5B8E16F2B}" type="sibTrans" cxnId="{2F63DB89-1286-4BBB-B408-CF0135A8F107}">
      <dgm:prSet/>
      <dgm:spPr/>
      <dgm:t>
        <a:bodyPr/>
        <a:lstStyle/>
        <a:p>
          <a:endParaRPr lang="ru-RU"/>
        </a:p>
      </dgm:t>
    </dgm:pt>
    <dgm:pt modelId="{A2BFF808-76EF-4FA3-A4E1-7FA1CCEC56CD}">
      <dgm:prSet phldrT="[Текст]" custT="1"/>
      <dgm:spPr/>
      <dgm:t>
        <a:bodyPr/>
        <a:lstStyle/>
        <a:p>
          <a:r>
            <a:rPr lang="ru-RU" sz="2400" dirty="0" smtClean="0"/>
            <a:t>развивающая, </a:t>
          </a:r>
          <a:endParaRPr lang="ru-RU" sz="2400" dirty="0"/>
        </a:p>
      </dgm:t>
    </dgm:pt>
    <dgm:pt modelId="{77A8DA85-BA74-4BC6-9749-3C5FB0575857}" type="parTrans" cxnId="{2914AA3E-8D7D-4F61-9AD6-3F3EF4975FBA}">
      <dgm:prSet/>
      <dgm:spPr/>
      <dgm:t>
        <a:bodyPr/>
        <a:lstStyle/>
        <a:p>
          <a:endParaRPr lang="ru-RU"/>
        </a:p>
      </dgm:t>
    </dgm:pt>
    <dgm:pt modelId="{78BF82F0-4904-4E67-B044-B434A9C57882}" type="sibTrans" cxnId="{2914AA3E-8D7D-4F61-9AD6-3F3EF4975FBA}">
      <dgm:prSet/>
      <dgm:spPr/>
      <dgm:t>
        <a:bodyPr/>
        <a:lstStyle/>
        <a:p>
          <a:endParaRPr lang="ru-RU"/>
        </a:p>
      </dgm:t>
    </dgm:pt>
    <dgm:pt modelId="{777A774A-9928-4559-BD6E-C0E8271EBDB7}">
      <dgm:prSet phldrT="[Текст]" custT="1"/>
      <dgm:spPr/>
      <dgm:t>
        <a:bodyPr/>
        <a:lstStyle/>
        <a:p>
          <a:r>
            <a:rPr lang="ru-RU" sz="2400" dirty="0" smtClean="0"/>
            <a:t>воспитательная</a:t>
          </a:r>
          <a:endParaRPr lang="ru-RU" sz="2400" dirty="0"/>
        </a:p>
      </dgm:t>
    </dgm:pt>
    <dgm:pt modelId="{1847ADCA-2150-4F11-BEF3-30575ED5FBD2}" type="parTrans" cxnId="{01C7CE8C-E716-49A1-BDAD-9433ABCC5AC8}">
      <dgm:prSet/>
      <dgm:spPr/>
      <dgm:t>
        <a:bodyPr/>
        <a:lstStyle/>
        <a:p>
          <a:endParaRPr lang="ru-RU"/>
        </a:p>
      </dgm:t>
    </dgm:pt>
    <dgm:pt modelId="{EA149390-6BB8-47E0-8FC2-64F56A5625CB}" type="sibTrans" cxnId="{01C7CE8C-E716-49A1-BDAD-9433ABCC5AC8}">
      <dgm:prSet/>
      <dgm:spPr/>
      <dgm:t>
        <a:bodyPr/>
        <a:lstStyle/>
        <a:p>
          <a:endParaRPr lang="ru-RU"/>
        </a:p>
      </dgm:t>
    </dgm:pt>
    <dgm:pt modelId="{7D51DC19-4B5B-4DAA-886F-FAA941888632}">
      <dgm:prSet phldrT="[Текст]"/>
      <dgm:spPr/>
      <dgm:t>
        <a:bodyPr/>
        <a:lstStyle/>
        <a:p>
          <a:r>
            <a:rPr lang="ru-RU" dirty="0" smtClean="0"/>
            <a:t>логическая последовательность этапов урока</a:t>
          </a:r>
          <a:endParaRPr lang="ru-RU" dirty="0"/>
        </a:p>
      </dgm:t>
    </dgm:pt>
    <dgm:pt modelId="{8D3C0160-CACE-4858-A1B4-62950AF8165A}" type="parTrans" cxnId="{FBF93601-DD62-4C34-9A7A-879F9F99451C}">
      <dgm:prSet/>
      <dgm:spPr/>
      <dgm:t>
        <a:bodyPr/>
        <a:lstStyle/>
        <a:p>
          <a:endParaRPr lang="ru-RU"/>
        </a:p>
      </dgm:t>
    </dgm:pt>
    <dgm:pt modelId="{24EC7F9C-74E0-4E1C-AE53-6705577C0A9A}" type="sibTrans" cxnId="{FBF93601-DD62-4C34-9A7A-879F9F99451C}">
      <dgm:prSet/>
      <dgm:spPr/>
      <dgm:t>
        <a:bodyPr/>
        <a:lstStyle/>
        <a:p>
          <a:endParaRPr lang="ru-RU"/>
        </a:p>
      </dgm:t>
    </dgm:pt>
    <dgm:pt modelId="{73188C7A-8D59-4B8F-840F-390DED3AF2B7}">
      <dgm:prSet phldrT="[Текст]"/>
      <dgm:spPr/>
      <dgm:t>
        <a:bodyPr/>
        <a:lstStyle/>
        <a:p>
          <a:r>
            <a:rPr lang="ru-RU" dirty="0" smtClean="0"/>
            <a:t>дозировка во времени этапов урока, </a:t>
          </a:r>
          <a:endParaRPr lang="ru-RU" dirty="0"/>
        </a:p>
      </dgm:t>
    </dgm:pt>
    <dgm:pt modelId="{936CB51B-48CE-4154-A811-5B987588C887}" type="parTrans" cxnId="{BF51F67D-B551-4D07-9C8A-61A52690E162}">
      <dgm:prSet/>
      <dgm:spPr/>
      <dgm:t>
        <a:bodyPr/>
        <a:lstStyle/>
        <a:p>
          <a:endParaRPr lang="ru-RU"/>
        </a:p>
      </dgm:t>
    </dgm:pt>
    <dgm:pt modelId="{7D5DBDA9-A860-4A58-AAAC-5755B04B73D1}" type="sibTrans" cxnId="{BF51F67D-B551-4D07-9C8A-61A52690E162}">
      <dgm:prSet/>
      <dgm:spPr/>
      <dgm:t>
        <a:bodyPr/>
        <a:lstStyle/>
        <a:p>
          <a:endParaRPr lang="ru-RU"/>
        </a:p>
      </dgm:t>
    </dgm:pt>
    <dgm:pt modelId="{8758A5B0-9F86-4C12-BDFA-C49CBAA2DD9C}">
      <dgm:prSet phldrT="[Текст]"/>
      <dgm:spPr/>
      <dgm:t>
        <a:bodyPr/>
        <a:lstStyle/>
        <a:p>
          <a:r>
            <a:rPr lang="ru-RU" dirty="0" smtClean="0"/>
            <a:t>соответствие структуры урока его содержанию и поставленной цели</a:t>
          </a:r>
          <a:endParaRPr lang="ru-RU" dirty="0"/>
        </a:p>
      </dgm:t>
    </dgm:pt>
    <dgm:pt modelId="{98A4A30D-50C0-4F31-8652-C2EF378F1DE8}" type="parTrans" cxnId="{77DB14B5-B8E0-4836-83B7-AFA06F26D267}">
      <dgm:prSet/>
      <dgm:spPr/>
      <dgm:t>
        <a:bodyPr/>
        <a:lstStyle/>
        <a:p>
          <a:endParaRPr lang="ru-RU"/>
        </a:p>
      </dgm:t>
    </dgm:pt>
    <dgm:pt modelId="{3E14DBBC-FF9E-467F-BA56-2BCB79E74962}" type="sibTrans" cxnId="{77DB14B5-B8E0-4836-83B7-AFA06F26D267}">
      <dgm:prSet/>
      <dgm:spPr/>
      <dgm:t>
        <a:bodyPr/>
        <a:lstStyle/>
        <a:p>
          <a:endParaRPr lang="ru-RU"/>
        </a:p>
      </dgm:t>
    </dgm:pt>
    <dgm:pt modelId="{FCFDE974-01E4-4112-80D0-05984D085FC6}" type="pres">
      <dgm:prSet presAssocID="{3903E333-1222-457D-BA8D-AAB57B66CF73}" presName="Name0" presStyleCnt="0">
        <dgm:presLayoutVars>
          <dgm:dir/>
          <dgm:animLvl val="lvl"/>
          <dgm:resizeHandles/>
        </dgm:presLayoutVars>
      </dgm:prSet>
      <dgm:spPr/>
    </dgm:pt>
    <dgm:pt modelId="{78B8034B-9408-43EC-B771-2A1D0F62260F}" type="pres">
      <dgm:prSet presAssocID="{C7D58E3F-4B72-4F74-9705-D1232F19778B}" presName="linNode" presStyleCnt="0"/>
      <dgm:spPr/>
    </dgm:pt>
    <dgm:pt modelId="{6D9C02E4-753D-41DE-94A6-B7BF401EA865}" type="pres">
      <dgm:prSet presAssocID="{C7D58E3F-4B72-4F74-9705-D1232F19778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EF1B4-DF01-4927-90E9-CE7180B4E83A}" type="pres">
      <dgm:prSet presAssocID="{C7D58E3F-4B72-4F74-9705-D1232F19778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0BFFD-7EBC-471C-AF29-46A58D401531}" type="pres">
      <dgm:prSet presAssocID="{A90D9E16-9D67-4519-8AB1-0E9F6A3B73AB}" presName="spacing" presStyleCnt="0"/>
      <dgm:spPr/>
    </dgm:pt>
    <dgm:pt modelId="{867035D9-61E2-4243-A7CA-1F844F943809}" type="pres">
      <dgm:prSet presAssocID="{6D2E8458-56F1-4727-86DF-17D551050DF7}" presName="linNode" presStyleCnt="0"/>
      <dgm:spPr/>
    </dgm:pt>
    <dgm:pt modelId="{D792B712-7212-4EBD-A5FE-0F012F7E40D6}" type="pres">
      <dgm:prSet presAssocID="{6D2E8458-56F1-4727-86DF-17D551050DF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0E364-DD00-4D74-AE73-B8AA8437DAAD}" type="pres">
      <dgm:prSet presAssocID="{6D2E8458-56F1-4727-86DF-17D551050DF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1BD4CA-B1AD-41AB-BBB2-79CD94910D0B}" type="presOf" srcId="{A2BFF808-76EF-4FA3-A4E1-7FA1CCEC56CD}" destId="{E19EF1B4-DF01-4927-90E9-CE7180B4E83A}" srcOrd="0" destOrd="1" presId="urn:microsoft.com/office/officeart/2005/8/layout/vList6"/>
    <dgm:cxn modelId="{01C7CE8C-E716-49A1-BDAD-9433ABCC5AC8}" srcId="{C7D58E3F-4B72-4F74-9705-D1232F19778B}" destId="{777A774A-9928-4559-BD6E-C0E8271EBDB7}" srcOrd="2" destOrd="0" parTransId="{1847ADCA-2150-4F11-BEF3-30575ED5FBD2}" sibTransId="{EA149390-6BB8-47E0-8FC2-64F56A5625CB}"/>
    <dgm:cxn modelId="{D5ACFE9F-062C-4B81-AADF-69CDEF175284}" type="presOf" srcId="{3E257E9C-BA7E-48EA-97AA-96A7065436BC}" destId="{E19EF1B4-DF01-4927-90E9-CE7180B4E83A}" srcOrd="0" destOrd="0" presId="urn:microsoft.com/office/officeart/2005/8/layout/vList6"/>
    <dgm:cxn modelId="{5ECC0586-DA9E-4B4E-A3D9-042598DE001F}" type="presOf" srcId="{777A774A-9928-4559-BD6E-C0E8271EBDB7}" destId="{E19EF1B4-DF01-4927-90E9-CE7180B4E83A}" srcOrd="0" destOrd="2" presId="urn:microsoft.com/office/officeart/2005/8/layout/vList6"/>
    <dgm:cxn modelId="{2F63DB89-1286-4BBB-B408-CF0135A8F107}" srcId="{6D2E8458-56F1-4727-86DF-17D551050DF7}" destId="{D14AFF5A-5E8B-4691-8F67-421887871405}" srcOrd="0" destOrd="0" parTransId="{0D4C01A6-7BBD-4C10-AAB7-775014F76007}" sibTransId="{FE561B67-C3D1-4B4D-A71D-07C5B8E16F2B}"/>
    <dgm:cxn modelId="{BF51F67D-B551-4D07-9C8A-61A52690E162}" srcId="{6D2E8458-56F1-4727-86DF-17D551050DF7}" destId="{73188C7A-8D59-4B8F-840F-390DED3AF2B7}" srcOrd="2" destOrd="0" parTransId="{936CB51B-48CE-4154-A811-5B987588C887}" sibTransId="{7D5DBDA9-A860-4A58-AAAC-5755B04B73D1}"/>
    <dgm:cxn modelId="{F9F11D76-3ED1-4E72-8D09-693B4657079C}" type="presOf" srcId="{6D2E8458-56F1-4727-86DF-17D551050DF7}" destId="{D792B712-7212-4EBD-A5FE-0F012F7E40D6}" srcOrd="0" destOrd="0" presId="urn:microsoft.com/office/officeart/2005/8/layout/vList6"/>
    <dgm:cxn modelId="{77DB14B5-B8E0-4836-83B7-AFA06F26D267}" srcId="{6D2E8458-56F1-4727-86DF-17D551050DF7}" destId="{8758A5B0-9F86-4C12-BDFA-C49CBAA2DD9C}" srcOrd="3" destOrd="0" parTransId="{98A4A30D-50C0-4F31-8652-C2EF378F1DE8}" sibTransId="{3E14DBBC-FF9E-467F-BA56-2BCB79E74962}"/>
    <dgm:cxn modelId="{57977D97-ED1D-4867-9A37-5D863FBA84DA}" type="presOf" srcId="{7D51DC19-4B5B-4DAA-886F-FAA941888632}" destId="{9380E364-DD00-4D74-AE73-B8AA8437DAAD}" srcOrd="0" destOrd="1" presId="urn:microsoft.com/office/officeart/2005/8/layout/vList6"/>
    <dgm:cxn modelId="{17EFF1A7-9F29-4FFF-88AF-174A781D46CB}" srcId="{3903E333-1222-457D-BA8D-AAB57B66CF73}" destId="{C7D58E3F-4B72-4F74-9705-D1232F19778B}" srcOrd="0" destOrd="0" parTransId="{61C54127-4A23-43FE-9540-F5B245E9B7EC}" sibTransId="{A90D9E16-9D67-4519-8AB1-0E9F6A3B73AB}"/>
    <dgm:cxn modelId="{2914AA3E-8D7D-4F61-9AD6-3F3EF4975FBA}" srcId="{C7D58E3F-4B72-4F74-9705-D1232F19778B}" destId="{A2BFF808-76EF-4FA3-A4E1-7FA1CCEC56CD}" srcOrd="1" destOrd="0" parTransId="{77A8DA85-BA74-4BC6-9749-3C5FB0575857}" sibTransId="{78BF82F0-4904-4E67-B044-B434A9C57882}"/>
    <dgm:cxn modelId="{3233F520-DC4D-4BBA-ADAA-C8F9FA99DF16}" type="presOf" srcId="{D14AFF5A-5E8B-4691-8F67-421887871405}" destId="{9380E364-DD00-4D74-AE73-B8AA8437DAAD}" srcOrd="0" destOrd="0" presId="urn:microsoft.com/office/officeart/2005/8/layout/vList6"/>
    <dgm:cxn modelId="{5DAB214B-0854-477D-82C7-6A1C8BE68B0A}" srcId="{3903E333-1222-457D-BA8D-AAB57B66CF73}" destId="{6D2E8458-56F1-4727-86DF-17D551050DF7}" srcOrd="1" destOrd="0" parTransId="{6352C96F-2178-4108-8FF2-E082268AF6B7}" sibTransId="{46E4ADC9-28AB-430C-9CC2-A68B36C4FFFD}"/>
    <dgm:cxn modelId="{ABF7BF17-8D2B-49CA-B8C2-23D98201FD10}" srcId="{C7D58E3F-4B72-4F74-9705-D1232F19778B}" destId="{3E257E9C-BA7E-48EA-97AA-96A7065436BC}" srcOrd="0" destOrd="0" parTransId="{FF934A57-3F0B-480F-911F-4C8C6818F3EB}" sibTransId="{12CF76C5-9899-49A4-98CF-6B743A1E00B1}"/>
    <dgm:cxn modelId="{7A63D286-D3FC-4756-B254-F828A5FAC876}" type="presOf" srcId="{3903E333-1222-457D-BA8D-AAB57B66CF73}" destId="{FCFDE974-01E4-4112-80D0-05984D085FC6}" srcOrd="0" destOrd="0" presId="urn:microsoft.com/office/officeart/2005/8/layout/vList6"/>
    <dgm:cxn modelId="{D147BA23-5B10-479C-A8B1-C2ECDB8A69D6}" type="presOf" srcId="{73188C7A-8D59-4B8F-840F-390DED3AF2B7}" destId="{9380E364-DD00-4D74-AE73-B8AA8437DAAD}" srcOrd="0" destOrd="2" presId="urn:microsoft.com/office/officeart/2005/8/layout/vList6"/>
    <dgm:cxn modelId="{41A62FF9-0EAC-442E-823D-86E4DEE1DF1E}" type="presOf" srcId="{C7D58E3F-4B72-4F74-9705-D1232F19778B}" destId="{6D9C02E4-753D-41DE-94A6-B7BF401EA865}" srcOrd="0" destOrd="0" presId="urn:microsoft.com/office/officeart/2005/8/layout/vList6"/>
    <dgm:cxn modelId="{7D72CAD8-1B98-4D09-96D4-766CCF432DB6}" type="presOf" srcId="{8758A5B0-9F86-4C12-BDFA-C49CBAA2DD9C}" destId="{9380E364-DD00-4D74-AE73-B8AA8437DAAD}" srcOrd="0" destOrd="3" presId="urn:microsoft.com/office/officeart/2005/8/layout/vList6"/>
    <dgm:cxn modelId="{FBF93601-DD62-4C34-9A7A-879F9F99451C}" srcId="{6D2E8458-56F1-4727-86DF-17D551050DF7}" destId="{7D51DC19-4B5B-4DAA-886F-FAA941888632}" srcOrd="1" destOrd="0" parTransId="{8D3C0160-CACE-4858-A1B4-62950AF8165A}" sibTransId="{24EC7F9C-74E0-4E1C-AE53-6705577C0A9A}"/>
    <dgm:cxn modelId="{263B17B9-0D13-443E-BF73-A5A3402248C2}" type="presParOf" srcId="{FCFDE974-01E4-4112-80D0-05984D085FC6}" destId="{78B8034B-9408-43EC-B771-2A1D0F62260F}" srcOrd="0" destOrd="0" presId="urn:microsoft.com/office/officeart/2005/8/layout/vList6"/>
    <dgm:cxn modelId="{6379AA1A-91C7-4CED-B0B3-FEBD4D925B71}" type="presParOf" srcId="{78B8034B-9408-43EC-B771-2A1D0F62260F}" destId="{6D9C02E4-753D-41DE-94A6-B7BF401EA865}" srcOrd="0" destOrd="0" presId="urn:microsoft.com/office/officeart/2005/8/layout/vList6"/>
    <dgm:cxn modelId="{594A377C-C74B-47BB-9FDB-5EFCBE5358C2}" type="presParOf" srcId="{78B8034B-9408-43EC-B771-2A1D0F62260F}" destId="{E19EF1B4-DF01-4927-90E9-CE7180B4E83A}" srcOrd="1" destOrd="0" presId="urn:microsoft.com/office/officeart/2005/8/layout/vList6"/>
    <dgm:cxn modelId="{A8AA0984-DCC0-4199-A8EC-4748B3039FA8}" type="presParOf" srcId="{FCFDE974-01E4-4112-80D0-05984D085FC6}" destId="{D540BFFD-7EBC-471C-AF29-46A58D401531}" srcOrd="1" destOrd="0" presId="urn:microsoft.com/office/officeart/2005/8/layout/vList6"/>
    <dgm:cxn modelId="{43245FED-CD9A-47FD-A870-479D6069154B}" type="presParOf" srcId="{FCFDE974-01E4-4112-80D0-05984D085FC6}" destId="{867035D9-61E2-4243-A7CA-1F844F943809}" srcOrd="2" destOrd="0" presId="urn:microsoft.com/office/officeart/2005/8/layout/vList6"/>
    <dgm:cxn modelId="{7E765381-FCB1-4D39-996C-876F56C66B53}" type="presParOf" srcId="{867035D9-61E2-4243-A7CA-1F844F943809}" destId="{D792B712-7212-4EBD-A5FE-0F012F7E40D6}" srcOrd="0" destOrd="0" presId="urn:microsoft.com/office/officeart/2005/8/layout/vList6"/>
    <dgm:cxn modelId="{DBFEE223-A2E9-41B6-AE59-630A98C1BE50}" type="presParOf" srcId="{867035D9-61E2-4243-A7CA-1F844F943809}" destId="{9380E364-DD00-4D74-AE73-B8AA8437DA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03E333-1222-457D-BA8D-AAB57B66CF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D58E3F-4B72-4F74-9705-D1232F19778B}">
      <dgm:prSet phldrT="[Текст]"/>
      <dgm:spPr/>
      <dgm:t>
        <a:bodyPr/>
        <a:lstStyle/>
        <a:p>
          <a:r>
            <a:rPr lang="ru-RU" b="1" i="1" dirty="0" smtClean="0"/>
            <a:t>Соответствие урока требованиям ФГОС</a:t>
          </a:r>
          <a:endParaRPr lang="ru-RU" dirty="0"/>
        </a:p>
      </dgm:t>
    </dgm:pt>
    <dgm:pt modelId="{61C54127-4A23-43FE-9540-F5B245E9B7EC}" type="parTrans" cxnId="{17EFF1A7-9F29-4FFF-88AF-174A781D46CB}">
      <dgm:prSet/>
      <dgm:spPr/>
      <dgm:t>
        <a:bodyPr/>
        <a:lstStyle/>
        <a:p>
          <a:endParaRPr lang="ru-RU"/>
        </a:p>
      </dgm:t>
    </dgm:pt>
    <dgm:pt modelId="{A90D9E16-9D67-4519-8AB1-0E9F6A3B73AB}" type="sibTrans" cxnId="{17EFF1A7-9F29-4FFF-88AF-174A781D46CB}">
      <dgm:prSet/>
      <dgm:spPr/>
      <dgm:t>
        <a:bodyPr/>
        <a:lstStyle/>
        <a:p>
          <a:endParaRPr lang="ru-RU"/>
        </a:p>
      </dgm:t>
    </dgm:pt>
    <dgm:pt modelId="{3E257E9C-BA7E-48EA-97AA-96A7065436BC}">
      <dgm:prSet phldrT="[Текст]" custT="1"/>
      <dgm:spPr/>
      <dgm:t>
        <a:bodyPr/>
        <a:lstStyle/>
        <a:p>
          <a:r>
            <a:rPr lang="ru-RU" sz="2000" dirty="0" smtClean="0"/>
            <a:t>Ориентация на новые образовательные стандарты</a:t>
          </a:r>
          <a:endParaRPr lang="ru-RU" sz="2000" dirty="0"/>
        </a:p>
      </dgm:t>
    </dgm:pt>
    <dgm:pt modelId="{FF934A57-3F0B-480F-911F-4C8C6818F3EB}" type="parTrans" cxnId="{ABF7BF17-8D2B-49CA-B8C2-23D98201FD10}">
      <dgm:prSet/>
      <dgm:spPr/>
      <dgm:t>
        <a:bodyPr/>
        <a:lstStyle/>
        <a:p>
          <a:endParaRPr lang="ru-RU"/>
        </a:p>
      </dgm:t>
    </dgm:pt>
    <dgm:pt modelId="{12CF76C5-9899-49A4-98CF-6B743A1E00B1}" type="sibTrans" cxnId="{ABF7BF17-8D2B-49CA-B8C2-23D98201FD10}">
      <dgm:prSet/>
      <dgm:spPr/>
      <dgm:t>
        <a:bodyPr/>
        <a:lstStyle/>
        <a:p>
          <a:endParaRPr lang="ru-RU"/>
        </a:p>
      </dgm:t>
    </dgm:pt>
    <dgm:pt modelId="{6D2E8458-56F1-4727-86DF-17D551050DF7}">
      <dgm:prSet phldrT="[Текст]"/>
      <dgm:spPr/>
      <dgm:t>
        <a:bodyPr/>
        <a:lstStyle/>
        <a:p>
          <a:r>
            <a:rPr lang="ru-RU" b="1" i="1" dirty="0" smtClean="0"/>
            <a:t>Содержание урока</a:t>
          </a:r>
          <a:endParaRPr lang="ru-RU" dirty="0"/>
        </a:p>
      </dgm:t>
    </dgm:pt>
    <dgm:pt modelId="{6352C96F-2178-4108-8FF2-E082268AF6B7}" type="parTrans" cxnId="{5DAB214B-0854-477D-82C7-6A1C8BE68B0A}">
      <dgm:prSet/>
      <dgm:spPr/>
      <dgm:t>
        <a:bodyPr/>
        <a:lstStyle/>
        <a:p>
          <a:endParaRPr lang="ru-RU"/>
        </a:p>
      </dgm:t>
    </dgm:pt>
    <dgm:pt modelId="{46E4ADC9-28AB-430C-9CC2-A68B36C4FFFD}" type="sibTrans" cxnId="{5DAB214B-0854-477D-82C7-6A1C8BE68B0A}">
      <dgm:prSet/>
      <dgm:spPr/>
      <dgm:t>
        <a:bodyPr/>
        <a:lstStyle/>
        <a:p>
          <a:endParaRPr lang="ru-RU"/>
        </a:p>
      </dgm:t>
    </dgm:pt>
    <dgm:pt modelId="{D14AFF5A-5E8B-4691-8F67-421887871405}">
      <dgm:prSet phldrT="[Текст]" custT="1"/>
      <dgm:spPr/>
      <dgm:t>
        <a:bodyPr/>
        <a:lstStyle/>
        <a:p>
          <a:r>
            <a:rPr lang="ru-RU" sz="1600" dirty="0" smtClean="0"/>
            <a:t>Научная правильность освещения материала на уроке, его соответствие возрастным особенностям</a:t>
          </a:r>
          <a:endParaRPr lang="ru-RU" sz="1600" dirty="0"/>
        </a:p>
      </dgm:t>
    </dgm:pt>
    <dgm:pt modelId="{0D4C01A6-7BBD-4C10-AAB7-775014F76007}" type="parTrans" cxnId="{2F63DB89-1286-4BBB-B408-CF0135A8F107}">
      <dgm:prSet/>
      <dgm:spPr/>
      <dgm:t>
        <a:bodyPr/>
        <a:lstStyle/>
        <a:p>
          <a:endParaRPr lang="ru-RU"/>
        </a:p>
      </dgm:t>
    </dgm:pt>
    <dgm:pt modelId="{FE561B67-C3D1-4B4D-A71D-07C5B8E16F2B}" type="sibTrans" cxnId="{2F63DB89-1286-4BBB-B408-CF0135A8F107}">
      <dgm:prSet/>
      <dgm:spPr/>
      <dgm:t>
        <a:bodyPr/>
        <a:lstStyle/>
        <a:p>
          <a:endParaRPr lang="ru-RU"/>
        </a:p>
      </dgm:t>
    </dgm:pt>
    <dgm:pt modelId="{A2BFF808-76EF-4FA3-A4E1-7FA1CCEC56CD}">
      <dgm:prSet phldrT="[Текст]" custT="1"/>
      <dgm:spPr/>
      <dgm:t>
        <a:bodyPr/>
        <a:lstStyle/>
        <a:p>
          <a:r>
            <a:rPr lang="ru-RU" sz="2000" dirty="0" smtClean="0"/>
            <a:t>Нацеленность деятельности на формирование   УУД </a:t>
          </a:r>
          <a:endParaRPr lang="ru-RU" sz="2000" dirty="0"/>
        </a:p>
      </dgm:t>
    </dgm:pt>
    <dgm:pt modelId="{77A8DA85-BA74-4BC6-9749-3C5FB0575857}" type="parTrans" cxnId="{2914AA3E-8D7D-4F61-9AD6-3F3EF4975FBA}">
      <dgm:prSet/>
      <dgm:spPr/>
      <dgm:t>
        <a:bodyPr/>
        <a:lstStyle/>
        <a:p>
          <a:endParaRPr lang="ru-RU"/>
        </a:p>
      </dgm:t>
    </dgm:pt>
    <dgm:pt modelId="{78BF82F0-4904-4E67-B044-B434A9C57882}" type="sibTrans" cxnId="{2914AA3E-8D7D-4F61-9AD6-3F3EF4975FBA}">
      <dgm:prSet/>
      <dgm:spPr/>
      <dgm:t>
        <a:bodyPr/>
        <a:lstStyle/>
        <a:p>
          <a:endParaRPr lang="ru-RU"/>
        </a:p>
      </dgm:t>
    </dgm:pt>
    <dgm:pt modelId="{777A774A-9928-4559-BD6E-C0E8271EBDB7}">
      <dgm:prSet phldrT="[Текст]" custT="1"/>
      <dgm:spPr/>
      <dgm:t>
        <a:bodyPr/>
        <a:lstStyle/>
        <a:p>
          <a:r>
            <a:rPr lang="ru-RU" sz="2000" dirty="0" smtClean="0"/>
            <a:t>Использование современных технологий</a:t>
          </a:r>
          <a:endParaRPr lang="ru-RU" sz="2000" dirty="0"/>
        </a:p>
      </dgm:t>
    </dgm:pt>
    <dgm:pt modelId="{1847ADCA-2150-4F11-BEF3-30575ED5FBD2}" type="parTrans" cxnId="{01C7CE8C-E716-49A1-BDAD-9433ABCC5AC8}">
      <dgm:prSet/>
      <dgm:spPr/>
      <dgm:t>
        <a:bodyPr/>
        <a:lstStyle/>
        <a:p>
          <a:endParaRPr lang="ru-RU"/>
        </a:p>
      </dgm:t>
    </dgm:pt>
    <dgm:pt modelId="{EA149390-6BB8-47E0-8FC2-64F56A5625CB}" type="sibTrans" cxnId="{01C7CE8C-E716-49A1-BDAD-9433ABCC5AC8}">
      <dgm:prSet/>
      <dgm:spPr/>
      <dgm:t>
        <a:bodyPr/>
        <a:lstStyle/>
        <a:p>
          <a:endParaRPr lang="ru-RU"/>
        </a:p>
      </dgm:t>
    </dgm:pt>
    <dgm:pt modelId="{7D51DC19-4B5B-4DAA-886F-FAA941888632}">
      <dgm:prSet phldrT="[Текст]" custT="1"/>
      <dgm:spPr/>
      <dgm:t>
        <a:bodyPr/>
        <a:lstStyle/>
        <a:p>
          <a:r>
            <a:rPr lang="ru-RU" sz="1600" dirty="0" smtClean="0"/>
            <a:t>Соответствие содержания урока требованиям программы</a:t>
          </a:r>
          <a:endParaRPr lang="ru-RU" sz="1600" dirty="0"/>
        </a:p>
      </dgm:t>
    </dgm:pt>
    <dgm:pt modelId="{8D3C0160-CACE-4858-A1B4-62950AF8165A}" type="parTrans" cxnId="{FBF93601-DD62-4C34-9A7A-879F9F99451C}">
      <dgm:prSet/>
      <dgm:spPr/>
      <dgm:t>
        <a:bodyPr/>
        <a:lstStyle/>
        <a:p>
          <a:endParaRPr lang="ru-RU"/>
        </a:p>
      </dgm:t>
    </dgm:pt>
    <dgm:pt modelId="{24EC7F9C-74E0-4E1C-AE53-6705577C0A9A}" type="sibTrans" cxnId="{FBF93601-DD62-4C34-9A7A-879F9F99451C}">
      <dgm:prSet/>
      <dgm:spPr/>
      <dgm:t>
        <a:bodyPr/>
        <a:lstStyle/>
        <a:p>
          <a:endParaRPr lang="ru-RU"/>
        </a:p>
      </dgm:t>
    </dgm:pt>
    <dgm:pt modelId="{73188C7A-8D59-4B8F-840F-390DED3AF2B7}">
      <dgm:prSet phldrT="[Текст]" custT="1"/>
      <dgm:spPr/>
      <dgm:t>
        <a:bodyPr/>
        <a:lstStyle/>
        <a:p>
          <a:r>
            <a:rPr lang="ru-RU" sz="1600" dirty="0" smtClean="0"/>
            <a:t>Связь теории с практикой, использование жизненного опыта учеников с целью развития  познавательной активности и самостоятельности, </a:t>
          </a:r>
          <a:endParaRPr lang="ru-RU" sz="1600" dirty="0"/>
        </a:p>
      </dgm:t>
    </dgm:pt>
    <dgm:pt modelId="{936CB51B-48CE-4154-A811-5B987588C887}" type="parTrans" cxnId="{BF51F67D-B551-4D07-9C8A-61A52690E162}">
      <dgm:prSet/>
      <dgm:spPr/>
      <dgm:t>
        <a:bodyPr/>
        <a:lstStyle/>
        <a:p>
          <a:endParaRPr lang="ru-RU"/>
        </a:p>
      </dgm:t>
    </dgm:pt>
    <dgm:pt modelId="{7D5DBDA9-A860-4A58-AAAC-5755B04B73D1}" type="sibTrans" cxnId="{BF51F67D-B551-4D07-9C8A-61A52690E162}">
      <dgm:prSet/>
      <dgm:spPr/>
      <dgm:t>
        <a:bodyPr/>
        <a:lstStyle/>
        <a:p>
          <a:endParaRPr lang="ru-RU"/>
        </a:p>
      </dgm:t>
    </dgm:pt>
    <dgm:pt modelId="{8758A5B0-9F86-4C12-BDFA-C49CBAA2DD9C}">
      <dgm:prSet phldrT="[Текст]" custT="1"/>
      <dgm:spPr/>
      <dgm:t>
        <a:bodyPr/>
        <a:lstStyle/>
        <a:p>
          <a:r>
            <a:rPr lang="ru-RU" sz="1600" dirty="0" smtClean="0"/>
            <a:t>Связь изучаемого материала с ранее пройденным материалом, </a:t>
          </a:r>
          <a:r>
            <a:rPr lang="ru-RU" sz="1600" dirty="0" err="1" smtClean="0"/>
            <a:t>межпредметные</a:t>
          </a:r>
          <a:r>
            <a:rPr lang="ru-RU" sz="1600" dirty="0" smtClean="0"/>
            <a:t> связи</a:t>
          </a:r>
          <a:endParaRPr lang="ru-RU" sz="1600" dirty="0"/>
        </a:p>
      </dgm:t>
    </dgm:pt>
    <dgm:pt modelId="{98A4A30D-50C0-4F31-8652-C2EF378F1DE8}" type="parTrans" cxnId="{77DB14B5-B8E0-4836-83B7-AFA06F26D267}">
      <dgm:prSet/>
      <dgm:spPr/>
      <dgm:t>
        <a:bodyPr/>
        <a:lstStyle/>
        <a:p>
          <a:endParaRPr lang="ru-RU"/>
        </a:p>
      </dgm:t>
    </dgm:pt>
    <dgm:pt modelId="{3E14DBBC-FF9E-467F-BA56-2BCB79E74962}" type="sibTrans" cxnId="{77DB14B5-B8E0-4836-83B7-AFA06F26D267}">
      <dgm:prSet/>
      <dgm:spPr/>
      <dgm:t>
        <a:bodyPr/>
        <a:lstStyle/>
        <a:p>
          <a:endParaRPr lang="ru-RU"/>
        </a:p>
      </dgm:t>
    </dgm:pt>
    <dgm:pt modelId="{FCFDE974-01E4-4112-80D0-05984D085FC6}" type="pres">
      <dgm:prSet presAssocID="{3903E333-1222-457D-BA8D-AAB57B66CF73}" presName="Name0" presStyleCnt="0">
        <dgm:presLayoutVars>
          <dgm:dir/>
          <dgm:animLvl val="lvl"/>
          <dgm:resizeHandles/>
        </dgm:presLayoutVars>
      </dgm:prSet>
      <dgm:spPr/>
    </dgm:pt>
    <dgm:pt modelId="{78B8034B-9408-43EC-B771-2A1D0F62260F}" type="pres">
      <dgm:prSet presAssocID="{C7D58E3F-4B72-4F74-9705-D1232F19778B}" presName="linNode" presStyleCnt="0"/>
      <dgm:spPr/>
    </dgm:pt>
    <dgm:pt modelId="{6D9C02E4-753D-41DE-94A6-B7BF401EA865}" type="pres">
      <dgm:prSet presAssocID="{C7D58E3F-4B72-4F74-9705-D1232F19778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EF1B4-DF01-4927-90E9-CE7180B4E83A}" type="pres">
      <dgm:prSet presAssocID="{C7D58E3F-4B72-4F74-9705-D1232F19778B}" presName="childShp" presStyleLbl="bgAccFollowNode1" presStyleIdx="0" presStyleCnt="2" custScaleY="14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0BFFD-7EBC-471C-AF29-46A58D401531}" type="pres">
      <dgm:prSet presAssocID="{A90D9E16-9D67-4519-8AB1-0E9F6A3B73AB}" presName="spacing" presStyleCnt="0"/>
      <dgm:spPr/>
    </dgm:pt>
    <dgm:pt modelId="{867035D9-61E2-4243-A7CA-1F844F943809}" type="pres">
      <dgm:prSet presAssocID="{6D2E8458-56F1-4727-86DF-17D551050DF7}" presName="linNode" presStyleCnt="0"/>
      <dgm:spPr/>
    </dgm:pt>
    <dgm:pt modelId="{D792B712-7212-4EBD-A5FE-0F012F7E40D6}" type="pres">
      <dgm:prSet presAssocID="{6D2E8458-56F1-4727-86DF-17D551050DF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0E364-DD00-4D74-AE73-B8AA8437DAAD}" type="pres">
      <dgm:prSet presAssocID="{6D2E8458-56F1-4727-86DF-17D551050DF7}" presName="childShp" presStyleLbl="bgAccFollowNode1" presStyleIdx="1" presStyleCnt="2" custScaleY="172513" custLinFactNeighborX="122" custLinFactNeighborY="-32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1BD4CA-B1AD-41AB-BBB2-79CD94910D0B}" type="presOf" srcId="{A2BFF808-76EF-4FA3-A4E1-7FA1CCEC56CD}" destId="{E19EF1B4-DF01-4927-90E9-CE7180B4E83A}" srcOrd="0" destOrd="1" presId="urn:microsoft.com/office/officeart/2005/8/layout/vList6"/>
    <dgm:cxn modelId="{01C7CE8C-E716-49A1-BDAD-9433ABCC5AC8}" srcId="{C7D58E3F-4B72-4F74-9705-D1232F19778B}" destId="{777A774A-9928-4559-BD6E-C0E8271EBDB7}" srcOrd="2" destOrd="0" parTransId="{1847ADCA-2150-4F11-BEF3-30575ED5FBD2}" sibTransId="{EA149390-6BB8-47E0-8FC2-64F56A5625CB}"/>
    <dgm:cxn modelId="{D5ACFE9F-062C-4B81-AADF-69CDEF175284}" type="presOf" srcId="{3E257E9C-BA7E-48EA-97AA-96A7065436BC}" destId="{E19EF1B4-DF01-4927-90E9-CE7180B4E83A}" srcOrd="0" destOrd="0" presId="urn:microsoft.com/office/officeart/2005/8/layout/vList6"/>
    <dgm:cxn modelId="{5ECC0586-DA9E-4B4E-A3D9-042598DE001F}" type="presOf" srcId="{777A774A-9928-4559-BD6E-C0E8271EBDB7}" destId="{E19EF1B4-DF01-4927-90E9-CE7180B4E83A}" srcOrd="0" destOrd="2" presId="urn:microsoft.com/office/officeart/2005/8/layout/vList6"/>
    <dgm:cxn modelId="{BF51F67D-B551-4D07-9C8A-61A52690E162}" srcId="{6D2E8458-56F1-4727-86DF-17D551050DF7}" destId="{73188C7A-8D59-4B8F-840F-390DED3AF2B7}" srcOrd="2" destOrd="0" parTransId="{936CB51B-48CE-4154-A811-5B987588C887}" sibTransId="{7D5DBDA9-A860-4A58-AAAC-5755B04B73D1}"/>
    <dgm:cxn modelId="{2F63DB89-1286-4BBB-B408-CF0135A8F107}" srcId="{6D2E8458-56F1-4727-86DF-17D551050DF7}" destId="{D14AFF5A-5E8B-4691-8F67-421887871405}" srcOrd="0" destOrd="0" parTransId="{0D4C01A6-7BBD-4C10-AAB7-775014F76007}" sibTransId="{FE561B67-C3D1-4B4D-A71D-07C5B8E16F2B}"/>
    <dgm:cxn modelId="{F9F11D76-3ED1-4E72-8D09-693B4657079C}" type="presOf" srcId="{6D2E8458-56F1-4727-86DF-17D551050DF7}" destId="{D792B712-7212-4EBD-A5FE-0F012F7E40D6}" srcOrd="0" destOrd="0" presId="urn:microsoft.com/office/officeart/2005/8/layout/vList6"/>
    <dgm:cxn modelId="{77DB14B5-B8E0-4836-83B7-AFA06F26D267}" srcId="{6D2E8458-56F1-4727-86DF-17D551050DF7}" destId="{8758A5B0-9F86-4C12-BDFA-C49CBAA2DD9C}" srcOrd="3" destOrd="0" parTransId="{98A4A30D-50C0-4F31-8652-C2EF378F1DE8}" sibTransId="{3E14DBBC-FF9E-467F-BA56-2BCB79E74962}"/>
    <dgm:cxn modelId="{57977D97-ED1D-4867-9A37-5D863FBA84DA}" type="presOf" srcId="{7D51DC19-4B5B-4DAA-886F-FAA941888632}" destId="{9380E364-DD00-4D74-AE73-B8AA8437DAAD}" srcOrd="0" destOrd="1" presId="urn:microsoft.com/office/officeart/2005/8/layout/vList6"/>
    <dgm:cxn modelId="{17EFF1A7-9F29-4FFF-88AF-174A781D46CB}" srcId="{3903E333-1222-457D-BA8D-AAB57B66CF73}" destId="{C7D58E3F-4B72-4F74-9705-D1232F19778B}" srcOrd="0" destOrd="0" parTransId="{61C54127-4A23-43FE-9540-F5B245E9B7EC}" sibTransId="{A90D9E16-9D67-4519-8AB1-0E9F6A3B73AB}"/>
    <dgm:cxn modelId="{2914AA3E-8D7D-4F61-9AD6-3F3EF4975FBA}" srcId="{C7D58E3F-4B72-4F74-9705-D1232F19778B}" destId="{A2BFF808-76EF-4FA3-A4E1-7FA1CCEC56CD}" srcOrd="1" destOrd="0" parTransId="{77A8DA85-BA74-4BC6-9749-3C5FB0575857}" sibTransId="{78BF82F0-4904-4E67-B044-B434A9C57882}"/>
    <dgm:cxn modelId="{3233F520-DC4D-4BBA-ADAA-C8F9FA99DF16}" type="presOf" srcId="{D14AFF5A-5E8B-4691-8F67-421887871405}" destId="{9380E364-DD00-4D74-AE73-B8AA8437DAAD}" srcOrd="0" destOrd="0" presId="urn:microsoft.com/office/officeart/2005/8/layout/vList6"/>
    <dgm:cxn modelId="{5DAB214B-0854-477D-82C7-6A1C8BE68B0A}" srcId="{3903E333-1222-457D-BA8D-AAB57B66CF73}" destId="{6D2E8458-56F1-4727-86DF-17D551050DF7}" srcOrd="1" destOrd="0" parTransId="{6352C96F-2178-4108-8FF2-E082268AF6B7}" sibTransId="{46E4ADC9-28AB-430C-9CC2-A68B36C4FFFD}"/>
    <dgm:cxn modelId="{ABF7BF17-8D2B-49CA-B8C2-23D98201FD10}" srcId="{C7D58E3F-4B72-4F74-9705-D1232F19778B}" destId="{3E257E9C-BA7E-48EA-97AA-96A7065436BC}" srcOrd="0" destOrd="0" parTransId="{FF934A57-3F0B-480F-911F-4C8C6818F3EB}" sibTransId="{12CF76C5-9899-49A4-98CF-6B743A1E00B1}"/>
    <dgm:cxn modelId="{7A63D286-D3FC-4756-B254-F828A5FAC876}" type="presOf" srcId="{3903E333-1222-457D-BA8D-AAB57B66CF73}" destId="{FCFDE974-01E4-4112-80D0-05984D085FC6}" srcOrd="0" destOrd="0" presId="urn:microsoft.com/office/officeart/2005/8/layout/vList6"/>
    <dgm:cxn modelId="{D147BA23-5B10-479C-A8B1-C2ECDB8A69D6}" type="presOf" srcId="{73188C7A-8D59-4B8F-840F-390DED3AF2B7}" destId="{9380E364-DD00-4D74-AE73-B8AA8437DAAD}" srcOrd="0" destOrd="2" presId="urn:microsoft.com/office/officeart/2005/8/layout/vList6"/>
    <dgm:cxn modelId="{41A62FF9-0EAC-442E-823D-86E4DEE1DF1E}" type="presOf" srcId="{C7D58E3F-4B72-4F74-9705-D1232F19778B}" destId="{6D9C02E4-753D-41DE-94A6-B7BF401EA865}" srcOrd="0" destOrd="0" presId="urn:microsoft.com/office/officeart/2005/8/layout/vList6"/>
    <dgm:cxn modelId="{7D72CAD8-1B98-4D09-96D4-766CCF432DB6}" type="presOf" srcId="{8758A5B0-9F86-4C12-BDFA-C49CBAA2DD9C}" destId="{9380E364-DD00-4D74-AE73-B8AA8437DAAD}" srcOrd="0" destOrd="3" presId="urn:microsoft.com/office/officeart/2005/8/layout/vList6"/>
    <dgm:cxn modelId="{FBF93601-DD62-4C34-9A7A-879F9F99451C}" srcId="{6D2E8458-56F1-4727-86DF-17D551050DF7}" destId="{7D51DC19-4B5B-4DAA-886F-FAA941888632}" srcOrd="1" destOrd="0" parTransId="{8D3C0160-CACE-4858-A1B4-62950AF8165A}" sibTransId="{24EC7F9C-74E0-4E1C-AE53-6705577C0A9A}"/>
    <dgm:cxn modelId="{263B17B9-0D13-443E-BF73-A5A3402248C2}" type="presParOf" srcId="{FCFDE974-01E4-4112-80D0-05984D085FC6}" destId="{78B8034B-9408-43EC-B771-2A1D0F62260F}" srcOrd="0" destOrd="0" presId="urn:microsoft.com/office/officeart/2005/8/layout/vList6"/>
    <dgm:cxn modelId="{6379AA1A-91C7-4CED-B0B3-FEBD4D925B71}" type="presParOf" srcId="{78B8034B-9408-43EC-B771-2A1D0F62260F}" destId="{6D9C02E4-753D-41DE-94A6-B7BF401EA865}" srcOrd="0" destOrd="0" presId="urn:microsoft.com/office/officeart/2005/8/layout/vList6"/>
    <dgm:cxn modelId="{594A377C-C74B-47BB-9FDB-5EFCBE5358C2}" type="presParOf" srcId="{78B8034B-9408-43EC-B771-2A1D0F62260F}" destId="{E19EF1B4-DF01-4927-90E9-CE7180B4E83A}" srcOrd="1" destOrd="0" presId="urn:microsoft.com/office/officeart/2005/8/layout/vList6"/>
    <dgm:cxn modelId="{A8AA0984-DCC0-4199-A8EC-4748B3039FA8}" type="presParOf" srcId="{FCFDE974-01E4-4112-80D0-05984D085FC6}" destId="{D540BFFD-7EBC-471C-AF29-46A58D401531}" srcOrd="1" destOrd="0" presId="urn:microsoft.com/office/officeart/2005/8/layout/vList6"/>
    <dgm:cxn modelId="{43245FED-CD9A-47FD-A870-479D6069154B}" type="presParOf" srcId="{FCFDE974-01E4-4112-80D0-05984D085FC6}" destId="{867035D9-61E2-4243-A7CA-1F844F943809}" srcOrd="2" destOrd="0" presId="urn:microsoft.com/office/officeart/2005/8/layout/vList6"/>
    <dgm:cxn modelId="{7E765381-FCB1-4D39-996C-876F56C66B53}" type="presParOf" srcId="{867035D9-61E2-4243-A7CA-1F844F943809}" destId="{D792B712-7212-4EBD-A5FE-0F012F7E40D6}" srcOrd="0" destOrd="0" presId="urn:microsoft.com/office/officeart/2005/8/layout/vList6"/>
    <dgm:cxn modelId="{DBFEE223-A2E9-41B6-AE59-630A98C1BE50}" type="presParOf" srcId="{867035D9-61E2-4243-A7CA-1F844F943809}" destId="{9380E364-DD00-4D74-AE73-B8AA8437DA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3E333-1222-457D-BA8D-AAB57B66CF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D58E3F-4B72-4F74-9705-D1232F19778B}">
      <dgm:prSet phldrT="[Текст]"/>
      <dgm:spPr/>
      <dgm:t>
        <a:bodyPr/>
        <a:lstStyle/>
        <a:p>
          <a:r>
            <a:rPr lang="ru-RU" b="1" i="1" dirty="0" smtClean="0"/>
            <a:t>Методика проведения урока</a:t>
          </a:r>
          <a:endParaRPr lang="ru-RU" dirty="0"/>
        </a:p>
      </dgm:t>
    </dgm:pt>
    <dgm:pt modelId="{61C54127-4A23-43FE-9540-F5B245E9B7EC}" type="parTrans" cxnId="{17EFF1A7-9F29-4FFF-88AF-174A781D46CB}">
      <dgm:prSet/>
      <dgm:spPr/>
      <dgm:t>
        <a:bodyPr/>
        <a:lstStyle/>
        <a:p>
          <a:endParaRPr lang="ru-RU"/>
        </a:p>
      </dgm:t>
    </dgm:pt>
    <dgm:pt modelId="{A90D9E16-9D67-4519-8AB1-0E9F6A3B73AB}" type="sibTrans" cxnId="{17EFF1A7-9F29-4FFF-88AF-174A781D46CB}">
      <dgm:prSet/>
      <dgm:spPr/>
      <dgm:t>
        <a:bodyPr/>
        <a:lstStyle/>
        <a:p>
          <a:endParaRPr lang="ru-RU"/>
        </a:p>
      </dgm:t>
    </dgm:pt>
    <dgm:pt modelId="{3E257E9C-BA7E-48EA-97AA-96A7065436BC}">
      <dgm:prSet phldrT="[Текст]" custT="1"/>
      <dgm:spPr/>
      <dgm:t>
        <a:bodyPr/>
        <a:lstStyle/>
        <a:p>
          <a:r>
            <a:rPr lang="ru-RU" sz="1800" dirty="0" smtClean="0"/>
            <a:t>Постановка проблемных вопросов, создание проблемной ситуации.</a:t>
          </a:r>
          <a:endParaRPr lang="ru-RU" sz="1800" dirty="0"/>
        </a:p>
      </dgm:t>
    </dgm:pt>
    <dgm:pt modelId="{FF934A57-3F0B-480F-911F-4C8C6818F3EB}" type="parTrans" cxnId="{ABF7BF17-8D2B-49CA-B8C2-23D98201FD10}">
      <dgm:prSet/>
      <dgm:spPr/>
      <dgm:t>
        <a:bodyPr/>
        <a:lstStyle/>
        <a:p>
          <a:endParaRPr lang="ru-RU"/>
        </a:p>
      </dgm:t>
    </dgm:pt>
    <dgm:pt modelId="{12CF76C5-9899-49A4-98CF-6B743A1E00B1}" type="sibTrans" cxnId="{ABF7BF17-8D2B-49CA-B8C2-23D98201FD10}">
      <dgm:prSet/>
      <dgm:spPr/>
      <dgm:t>
        <a:bodyPr/>
        <a:lstStyle/>
        <a:p>
          <a:endParaRPr lang="ru-RU"/>
        </a:p>
      </dgm:t>
    </dgm:pt>
    <dgm:pt modelId="{A2BFF808-76EF-4FA3-A4E1-7FA1CCEC56CD}">
      <dgm:prSet phldrT="[Текст]" custT="1"/>
      <dgm:spPr/>
      <dgm:t>
        <a:bodyPr/>
        <a:lstStyle/>
        <a:p>
          <a:r>
            <a:rPr lang="ru-RU" sz="1800" dirty="0" smtClean="0"/>
            <a:t>Соотношение заданий репродуктивного и поискового характера </a:t>
          </a:r>
          <a:endParaRPr lang="ru-RU" sz="1800" dirty="0"/>
        </a:p>
      </dgm:t>
    </dgm:pt>
    <dgm:pt modelId="{77A8DA85-BA74-4BC6-9749-3C5FB0575857}" type="parTrans" cxnId="{2914AA3E-8D7D-4F61-9AD6-3F3EF4975FBA}">
      <dgm:prSet/>
      <dgm:spPr/>
      <dgm:t>
        <a:bodyPr/>
        <a:lstStyle/>
        <a:p>
          <a:endParaRPr lang="ru-RU"/>
        </a:p>
      </dgm:t>
    </dgm:pt>
    <dgm:pt modelId="{78BF82F0-4904-4E67-B044-B434A9C57882}" type="sibTrans" cxnId="{2914AA3E-8D7D-4F61-9AD6-3F3EF4975FBA}">
      <dgm:prSet/>
      <dgm:spPr/>
      <dgm:t>
        <a:bodyPr/>
        <a:lstStyle/>
        <a:p>
          <a:endParaRPr lang="ru-RU"/>
        </a:p>
      </dgm:t>
    </dgm:pt>
    <dgm:pt modelId="{777A774A-9928-4559-BD6E-C0E8271EBDB7}">
      <dgm:prSet phldrT="[Текст]" custT="1"/>
      <dgm:spPr/>
      <dgm:t>
        <a:bodyPr/>
        <a:lstStyle/>
        <a:p>
          <a:r>
            <a:rPr lang="ru-RU" sz="1800" dirty="0" smtClean="0"/>
            <a:t>Соотношение деятельности учителя и деятельности учащихся</a:t>
          </a:r>
          <a:endParaRPr lang="ru-RU" sz="1800" dirty="0"/>
        </a:p>
      </dgm:t>
    </dgm:pt>
    <dgm:pt modelId="{1847ADCA-2150-4F11-BEF3-30575ED5FBD2}" type="parTrans" cxnId="{01C7CE8C-E716-49A1-BDAD-9433ABCC5AC8}">
      <dgm:prSet/>
      <dgm:spPr/>
      <dgm:t>
        <a:bodyPr/>
        <a:lstStyle/>
        <a:p>
          <a:endParaRPr lang="ru-RU"/>
        </a:p>
      </dgm:t>
    </dgm:pt>
    <dgm:pt modelId="{EA149390-6BB8-47E0-8FC2-64F56A5625CB}" type="sibTrans" cxnId="{01C7CE8C-E716-49A1-BDAD-9433ABCC5AC8}">
      <dgm:prSet/>
      <dgm:spPr/>
      <dgm:t>
        <a:bodyPr/>
        <a:lstStyle/>
        <a:p>
          <a:endParaRPr lang="ru-RU"/>
        </a:p>
      </dgm:t>
    </dgm:pt>
    <dgm:pt modelId="{0541A1F1-1ED8-4BC3-AF70-46A71663C1BF}">
      <dgm:prSet phldrT="[Текст]" custT="1"/>
      <dgm:spPr/>
      <dgm:t>
        <a:bodyPr/>
        <a:lstStyle/>
        <a:p>
          <a:r>
            <a:rPr lang="ru-RU" sz="1800" dirty="0" smtClean="0"/>
            <a:t>Создание нестандартных ситуаций при использовании знаний учащихся</a:t>
          </a:r>
          <a:endParaRPr lang="ru-RU" sz="1800" dirty="0"/>
        </a:p>
      </dgm:t>
    </dgm:pt>
    <dgm:pt modelId="{25176B70-3F43-401E-9BFE-CD1D86B3AB81}" type="parTrans" cxnId="{E93D65EC-4AD7-44AE-85D3-BFAB4FB94764}">
      <dgm:prSet/>
      <dgm:spPr/>
      <dgm:t>
        <a:bodyPr/>
        <a:lstStyle/>
        <a:p>
          <a:endParaRPr lang="ru-RU"/>
        </a:p>
      </dgm:t>
    </dgm:pt>
    <dgm:pt modelId="{9950B9BC-5185-4BDA-A470-B991E5AC3D3A}" type="sibTrans" cxnId="{E93D65EC-4AD7-44AE-85D3-BFAB4FB94764}">
      <dgm:prSet/>
      <dgm:spPr/>
      <dgm:t>
        <a:bodyPr/>
        <a:lstStyle/>
        <a:p>
          <a:endParaRPr lang="ru-RU"/>
        </a:p>
      </dgm:t>
    </dgm:pt>
    <dgm:pt modelId="{20227CE7-4ED7-4D55-AEFA-FB86646C7EDC}">
      <dgm:prSet phldrT="[Текст]" custT="1"/>
      <dgm:spPr/>
      <dgm:t>
        <a:bodyPr/>
        <a:lstStyle/>
        <a:p>
          <a:r>
            <a:rPr lang="ru-RU" sz="1800" dirty="0" smtClean="0"/>
            <a:t>Применение диалоговых форм общения</a:t>
          </a:r>
          <a:endParaRPr lang="ru-RU" sz="1800" dirty="0"/>
        </a:p>
      </dgm:t>
    </dgm:pt>
    <dgm:pt modelId="{56983110-F5A5-42CE-941A-FCFB1541EA68}" type="parTrans" cxnId="{472190D6-C852-4B07-B5A9-DF82FF63C81D}">
      <dgm:prSet/>
      <dgm:spPr/>
      <dgm:t>
        <a:bodyPr/>
        <a:lstStyle/>
        <a:p>
          <a:endParaRPr lang="ru-RU"/>
        </a:p>
      </dgm:t>
    </dgm:pt>
    <dgm:pt modelId="{F2F0452C-28FA-4A54-AB84-64EC9DD3FD5D}" type="sibTrans" cxnId="{472190D6-C852-4B07-B5A9-DF82FF63C81D}">
      <dgm:prSet/>
      <dgm:spPr/>
      <dgm:t>
        <a:bodyPr/>
        <a:lstStyle/>
        <a:p>
          <a:endParaRPr lang="ru-RU"/>
        </a:p>
      </dgm:t>
    </dgm:pt>
    <dgm:pt modelId="{4AB16B77-9833-4812-857A-4AE1182DF65E}">
      <dgm:prSet phldrT="[Текст]" custT="1"/>
      <dgm:spPr/>
      <dgm:t>
        <a:bodyPr/>
        <a:lstStyle/>
        <a:p>
          <a:r>
            <a:rPr lang="ru-RU" sz="1800" dirty="0" smtClean="0"/>
            <a:t>Осуществление обратной связи: ученик-учитель</a:t>
          </a:r>
          <a:endParaRPr lang="ru-RU" sz="1800" dirty="0"/>
        </a:p>
      </dgm:t>
    </dgm:pt>
    <dgm:pt modelId="{D6C857E4-397A-4CAA-882B-4CB899A355CE}" type="parTrans" cxnId="{BFDD5BD8-2E41-42A6-895B-515FD3A6E1D4}">
      <dgm:prSet/>
      <dgm:spPr/>
      <dgm:t>
        <a:bodyPr/>
        <a:lstStyle/>
        <a:p>
          <a:endParaRPr lang="ru-RU"/>
        </a:p>
      </dgm:t>
    </dgm:pt>
    <dgm:pt modelId="{976338C1-CD2A-4B8C-9160-947B1CA72598}" type="sibTrans" cxnId="{BFDD5BD8-2E41-42A6-895B-515FD3A6E1D4}">
      <dgm:prSet/>
      <dgm:spPr/>
      <dgm:t>
        <a:bodyPr/>
        <a:lstStyle/>
        <a:p>
          <a:endParaRPr lang="ru-RU"/>
        </a:p>
      </dgm:t>
    </dgm:pt>
    <dgm:pt modelId="{7C41F4FA-B667-4D49-AFA8-8CDB5AD565A2}">
      <dgm:prSet phldrT="[Текст]" custT="1"/>
      <dgm:spPr/>
      <dgm:t>
        <a:bodyPr/>
        <a:lstStyle/>
        <a:p>
          <a:r>
            <a:rPr lang="ru-RU" sz="1800" dirty="0" smtClean="0"/>
            <a:t>Сочетание фронтальной, групповой и индивидуальной работы</a:t>
          </a:r>
          <a:endParaRPr lang="ru-RU" sz="1800" dirty="0"/>
        </a:p>
      </dgm:t>
    </dgm:pt>
    <dgm:pt modelId="{8D127001-628C-45E1-92CC-56D1030A70FA}" type="parTrans" cxnId="{AAEED805-6E81-4726-9280-47BC0E59C7ED}">
      <dgm:prSet/>
      <dgm:spPr/>
      <dgm:t>
        <a:bodyPr/>
        <a:lstStyle/>
        <a:p>
          <a:endParaRPr lang="ru-RU"/>
        </a:p>
      </dgm:t>
    </dgm:pt>
    <dgm:pt modelId="{70B91753-BEBF-4F59-9F15-931CF0101182}" type="sibTrans" cxnId="{AAEED805-6E81-4726-9280-47BC0E59C7ED}">
      <dgm:prSet/>
      <dgm:spPr/>
      <dgm:t>
        <a:bodyPr/>
        <a:lstStyle/>
        <a:p>
          <a:endParaRPr lang="ru-RU"/>
        </a:p>
      </dgm:t>
    </dgm:pt>
    <dgm:pt modelId="{89B7A1EF-C6FD-48DD-A73D-19A0805CBAA8}">
      <dgm:prSet phldrT="[Текст]" custT="1"/>
      <dgm:spPr/>
      <dgm:t>
        <a:bodyPr/>
        <a:lstStyle/>
        <a:p>
          <a:r>
            <a:rPr lang="ru-RU" sz="1800" dirty="0" smtClean="0"/>
            <a:t>Наличие заданий для детей разного уровня </a:t>
          </a:r>
          <a:r>
            <a:rPr lang="ru-RU" sz="1800" dirty="0" err="1" smtClean="0"/>
            <a:t>обученности</a:t>
          </a:r>
          <a:r>
            <a:rPr lang="ru-RU" sz="1800" dirty="0" smtClean="0"/>
            <a:t>.</a:t>
          </a:r>
          <a:endParaRPr lang="ru-RU" sz="1800" dirty="0"/>
        </a:p>
      </dgm:t>
    </dgm:pt>
    <dgm:pt modelId="{7437B491-2435-4931-99AB-DC3B1A8ABCDA}" type="parTrans" cxnId="{FFA3EBFE-CFAF-436B-BE5D-00DFE052320B}">
      <dgm:prSet/>
      <dgm:spPr/>
      <dgm:t>
        <a:bodyPr/>
        <a:lstStyle/>
        <a:p>
          <a:endParaRPr lang="ru-RU"/>
        </a:p>
      </dgm:t>
    </dgm:pt>
    <dgm:pt modelId="{FB99A298-D038-42C7-85A5-F141FA56163A}" type="sibTrans" cxnId="{FFA3EBFE-CFAF-436B-BE5D-00DFE052320B}">
      <dgm:prSet/>
      <dgm:spPr/>
      <dgm:t>
        <a:bodyPr/>
        <a:lstStyle/>
        <a:p>
          <a:endParaRPr lang="ru-RU"/>
        </a:p>
      </dgm:t>
    </dgm:pt>
    <dgm:pt modelId="{08F87F51-764F-4536-8CCC-A1CE1E3970EB}">
      <dgm:prSet phldrT="[Текст]" custT="1"/>
      <dgm:spPr/>
      <dgm:t>
        <a:bodyPr/>
        <a:lstStyle/>
        <a:p>
          <a:r>
            <a:rPr lang="ru-RU" sz="1800" dirty="0" smtClean="0"/>
            <a:t>Формирование навыков самоконтроля и самооценки</a:t>
          </a:r>
          <a:endParaRPr lang="ru-RU" sz="1800" dirty="0"/>
        </a:p>
      </dgm:t>
    </dgm:pt>
    <dgm:pt modelId="{2D816223-7BF4-4D0C-BEE6-531F8EC39B24}" type="parTrans" cxnId="{C9137080-C523-4D8D-98E7-8B47C9CB5B03}">
      <dgm:prSet/>
      <dgm:spPr/>
      <dgm:t>
        <a:bodyPr/>
        <a:lstStyle/>
        <a:p>
          <a:endParaRPr lang="ru-RU"/>
        </a:p>
      </dgm:t>
    </dgm:pt>
    <dgm:pt modelId="{7C25EE0B-05FD-4908-B6C7-BFD5766C1653}" type="sibTrans" cxnId="{C9137080-C523-4D8D-98E7-8B47C9CB5B03}">
      <dgm:prSet/>
      <dgm:spPr/>
      <dgm:t>
        <a:bodyPr/>
        <a:lstStyle/>
        <a:p>
          <a:endParaRPr lang="ru-RU"/>
        </a:p>
      </dgm:t>
    </dgm:pt>
    <dgm:pt modelId="{FCFDE974-01E4-4112-80D0-05984D085FC6}" type="pres">
      <dgm:prSet presAssocID="{3903E333-1222-457D-BA8D-AAB57B66CF73}" presName="Name0" presStyleCnt="0">
        <dgm:presLayoutVars>
          <dgm:dir/>
          <dgm:animLvl val="lvl"/>
          <dgm:resizeHandles/>
        </dgm:presLayoutVars>
      </dgm:prSet>
      <dgm:spPr/>
    </dgm:pt>
    <dgm:pt modelId="{78B8034B-9408-43EC-B771-2A1D0F62260F}" type="pres">
      <dgm:prSet presAssocID="{C7D58E3F-4B72-4F74-9705-D1232F19778B}" presName="linNode" presStyleCnt="0"/>
      <dgm:spPr/>
    </dgm:pt>
    <dgm:pt modelId="{6D9C02E4-753D-41DE-94A6-B7BF401EA865}" type="pres">
      <dgm:prSet presAssocID="{C7D58E3F-4B72-4F74-9705-D1232F19778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EF1B4-DF01-4927-90E9-CE7180B4E83A}" type="pres">
      <dgm:prSet presAssocID="{C7D58E3F-4B72-4F74-9705-D1232F19778B}" presName="childShp" presStyleLbl="bgAccFollowNode1" presStyleIdx="0" presStyleCnt="1" custScaleY="142857" custLinFactNeighborX="122" custLinFactNeighborY="-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C7CE8C-E716-49A1-BDAD-9433ABCC5AC8}" srcId="{C7D58E3F-4B72-4F74-9705-D1232F19778B}" destId="{777A774A-9928-4559-BD6E-C0E8271EBDB7}" srcOrd="2" destOrd="0" parTransId="{1847ADCA-2150-4F11-BEF3-30575ED5FBD2}" sibTransId="{EA149390-6BB8-47E0-8FC2-64F56A5625CB}"/>
    <dgm:cxn modelId="{AAEED805-6E81-4726-9280-47BC0E59C7ED}" srcId="{C7D58E3F-4B72-4F74-9705-D1232F19778B}" destId="{7C41F4FA-B667-4D49-AFA8-8CDB5AD565A2}" srcOrd="6" destOrd="0" parTransId="{8D127001-628C-45E1-92CC-56D1030A70FA}" sibTransId="{70B91753-BEBF-4F59-9F15-931CF0101182}"/>
    <dgm:cxn modelId="{121BD4CA-B1AD-41AB-BBB2-79CD94910D0B}" type="presOf" srcId="{A2BFF808-76EF-4FA3-A4E1-7FA1CCEC56CD}" destId="{E19EF1B4-DF01-4927-90E9-CE7180B4E83A}" srcOrd="0" destOrd="1" presId="urn:microsoft.com/office/officeart/2005/8/layout/vList6"/>
    <dgm:cxn modelId="{556C28E3-DD85-472A-853C-A36EBD1AD7E1}" type="presOf" srcId="{08F87F51-764F-4536-8CCC-A1CE1E3970EB}" destId="{E19EF1B4-DF01-4927-90E9-CE7180B4E83A}" srcOrd="0" destOrd="8" presId="urn:microsoft.com/office/officeart/2005/8/layout/vList6"/>
    <dgm:cxn modelId="{7A63D286-D3FC-4756-B254-F828A5FAC876}" type="presOf" srcId="{3903E333-1222-457D-BA8D-AAB57B66CF73}" destId="{FCFDE974-01E4-4112-80D0-05984D085FC6}" srcOrd="0" destOrd="0" presId="urn:microsoft.com/office/officeart/2005/8/layout/vList6"/>
    <dgm:cxn modelId="{32D94A72-0C6A-4D1F-A194-DF9BECC2207D}" type="presOf" srcId="{0541A1F1-1ED8-4BC3-AF70-46A71663C1BF}" destId="{E19EF1B4-DF01-4927-90E9-CE7180B4E83A}" srcOrd="0" destOrd="3" presId="urn:microsoft.com/office/officeart/2005/8/layout/vList6"/>
    <dgm:cxn modelId="{41A62FF9-0EAC-442E-823D-86E4DEE1DF1E}" type="presOf" srcId="{C7D58E3F-4B72-4F74-9705-D1232F19778B}" destId="{6D9C02E4-753D-41DE-94A6-B7BF401EA865}" srcOrd="0" destOrd="0" presId="urn:microsoft.com/office/officeart/2005/8/layout/vList6"/>
    <dgm:cxn modelId="{17EFF1A7-9F29-4FFF-88AF-174A781D46CB}" srcId="{3903E333-1222-457D-BA8D-AAB57B66CF73}" destId="{C7D58E3F-4B72-4F74-9705-D1232F19778B}" srcOrd="0" destOrd="0" parTransId="{61C54127-4A23-43FE-9540-F5B245E9B7EC}" sibTransId="{A90D9E16-9D67-4519-8AB1-0E9F6A3B73AB}"/>
    <dgm:cxn modelId="{ABF7BF17-8D2B-49CA-B8C2-23D98201FD10}" srcId="{C7D58E3F-4B72-4F74-9705-D1232F19778B}" destId="{3E257E9C-BA7E-48EA-97AA-96A7065436BC}" srcOrd="0" destOrd="0" parTransId="{FF934A57-3F0B-480F-911F-4C8C6818F3EB}" sibTransId="{12CF76C5-9899-49A4-98CF-6B743A1E00B1}"/>
    <dgm:cxn modelId="{19DA24CE-A5A8-40A8-AC02-EDE942A3F33B}" type="presOf" srcId="{89B7A1EF-C6FD-48DD-A73D-19A0805CBAA8}" destId="{E19EF1B4-DF01-4927-90E9-CE7180B4E83A}" srcOrd="0" destOrd="7" presId="urn:microsoft.com/office/officeart/2005/8/layout/vList6"/>
    <dgm:cxn modelId="{472190D6-C852-4B07-B5A9-DF82FF63C81D}" srcId="{C7D58E3F-4B72-4F74-9705-D1232F19778B}" destId="{20227CE7-4ED7-4D55-AEFA-FB86646C7EDC}" srcOrd="4" destOrd="0" parTransId="{56983110-F5A5-42CE-941A-FCFB1541EA68}" sibTransId="{F2F0452C-28FA-4A54-AB84-64EC9DD3FD5D}"/>
    <dgm:cxn modelId="{D5ACFE9F-062C-4B81-AADF-69CDEF175284}" type="presOf" srcId="{3E257E9C-BA7E-48EA-97AA-96A7065436BC}" destId="{E19EF1B4-DF01-4927-90E9-CE7180B4E83A}" srcOrd="0" destOrd="0" presId="urn:microsoft.com/office/officeart/2005/8/layout/vList6"/>
    <dgm:cxn modelId="{AF598897-92B1-4721-82B7-BA69E554F4FE}" type="presOf" srcId="{4AB16B77-9833-4812-857A-4AE1182DF65E}" destId="{E19EF1B4-DF01-4927-90E9-CE7180B4E83A}" srcOrd="0" destOrd="5" presId="urn:microsoft.com/office/officeart/2005/8/layout/vList6"/>
    <dgm:cxn modelId="{C9137080-C523-4D8D-98E7-8B47C9CB5B03}" srcId="{C7D58E3F-4B72-4F74-9705-D1232F19778B}" destId="{08F87F51-764F-4536-8CCC-A1CE1E3970EB}" srcOrd="8" destOrd="0" parTransId="{2D816223-7BF4-4D0C-BEE6-531F8EC39B24}" sibTransId="{7C25EE0B-05FD-4908-B6C7-BFD5766C1653}"/>
    <dgm:cxn modelId="{EDA26473-2A94-4482-97D2-3BCC1B6E3D2C}" type="presOf" srcId="{20227CE7-4ED7-4D55-AEFA-FB86646C7EDC}" destId="{E19EF1B4-DF01-4927-90E9-CE7180B4E83A}" srcOrd="0" destOrd="4" presId="urn:microsoft.com/office/officeart/2005/8/layout/vList6"/>
    <dgm:cxn modelId="{5ECC0586-DA9E-4B4E-A3D9-042598DE001F}" type="presOf" srcId="{777A774A-9928-4559-BD6E-C0E8271EBDB7}" destId="{E19EF1B4-DF01-4927-90E9-CE7180B4E83A}" srcOrd="0" destOrd="2" presId="urn:microsoft.com/office/officeart/2005/8/layout/vList6"/>
    <dgm:cxn modelId="{E0585E1A-1ADF-4120-A71F-58640EC3BBEC}" type="presOf" srcId="{7C41F4FA-B667-4D49-AFA8-8CDB5AD565A2}" destId="{E19EF1B4-DF01-4927-90E9-CE7180B4E83A}" srcOrd="0" destOrd="6" presId="urn:microsoft.com/office/officeart/2005/8/layout/vList6"/>
    <dgm:cxn modelId="{E93D65EC-4AD7-44AE-85D3-BFAB4FB94764}" srcId="{C7D58E3F-4B72-4F74-9705-D1232F19778B}" destId="{0541A1F1-1ED8-4BC3-AF70-46A71663C1BF}" srcOrd="3" destOrd="0" parTransId="{25176B70-3F43-401E-9BFE-CD1D86B3AB81}" sibTransId="{9950B9BC-5185-4BDA-A470-B991E5AC3D3A}"/>
    <dgm:cxn modelId="{FFA3EBFE-CFAF-436B-BE5D-00DFE052320B}" srcId="{C7D58E3F-4B72-4F74-9705-D1232F19778B}" destId="{89B7A1EF-C6FD-48DD-A73D-19A0805CBAA8}" srcOrd="7" destOrd="0" parTransId="{7437B491-2435-4931-99AB-DC3B1A8ABCDA}" sibTransId="{FB99A298-D038-42C7-85A5-F141FA56163A}"/>
    <dgm:cxn modelId="{2914AA3E-8D7D-4F61-9AD6-3F3EF4975FBA}" srcId="{C7D58E3F-4B72-4F74-9705-D1232F19778B}" destId="{A2BFF808-76EF-4FA3-A4E1-7FA1CCEC56CD}" srcOrd="1" destOrd="0" parTransId="{77A8DA85-BA74-4BC6-9749-3C5FB0575857}" sibTransId="{78BF82F0-4904-4E67-B044-B434A9C57882}"/>
    <dgm:cxn modelId="{BFDD5BD8-2E41-42A6-895B-515FD3A6E1D4}" srcId="{C7D58E3F-4B72-4F74-9705-D1232F19778B}" destId="{4AB16B77-9833-4812-857A-4AE1182DF65E}" srcOrd="5" destOrd="0" parTransId="{D6C857E4-397A-4CAA-882B-4CB899A355CE}" sibTransId="{976338C1-CD2A-4B8C-9160-947B1CA72598}"/>
    <dgm:cxn modelId="{263B17B9-0D13-443E-BF73-A5A3402248C2}" type="presParOf" srcId="{FCFDE974-01E4-4112-80D0-05984D085FC6}" destId="{78B8034B-9408-43EC-B771-2A1D0F62260F}" srcOrd="0" destOrd="0" presId="urn:microsoft.com/office/officeart/2005/8/layout/vList6"/>
    <dgm:cxn modelId="{6379AA1A-91C7-4CED-B0B3-FEBD4D925B71}" type="presParOf" srcId="{78B8034B-9408-43EC-B771-2A1D0F62260F}" destId="{6D9C02E4-753D-41DE-94A6-B7BF401EA865}" srcOrd="0" destOrd="0" presId="urn:microsoft.com/office/officeart/2005/8/layout/vList6"/>
    <dgm:cxn modelId="{594A377C-C74B-47BB-9FDB-5EFCBE5358C2}" type="presParOf" srcId="{78B8034B-9408-43EC-B771-2A1D0F62260F}" destId="{E19EF1B4-DF01-4927-90E9-CE7180B4E83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03E333-1222-457D-BA8D-AAB57B66CF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D58E3F-4B72-4F74-9705-D1232F19778B}">
      <dgm:prSet phldrT="[Текст]"/>
      <dgm:spPr/>
      <dgm:t>
        <a:bodyPr/>
        <a:lstStyle/>
        <a:p>
          <a:r>
            <a:rPr lang="ru-RU" b="1" i="1" dirty="0" smtClean="0"/>
            <a:t>Психологические основы урока</a:t>
          </a:r>
          <a:endParaRPr lang="ru-RU" dirty="0"/>
        </a:p>
      </dgm:t>
    </dgm:pt>
    <dgm:pt modelId="{61C54127-4A23-43FE-9540-F5B245E9B7EC}" type="parTrans" cxnId="{17EFF1A7-9F29-4FFF-88AF-174A781D46CB}">
      <dgm:prSet/>
      <dgm:spPr/>
      <dgm:t>
        <a:bodyPr/>
        <a:lstStyle/>
        <a:p>
          <a:endParaRPr lang="ru-RU"/>
        </a:p>
      </dgm:t>
    </dgm:pt>
    <dgm:pt modelId="{A90D9E16-9D67-4519-8AB1-0E9F6A3B73AB}" type="sibTrans" cxnId="{17EFF1A7-9F29-4FFF-88AF-174A781D46CB}">
      <dgm:prSet/>
      <dgm:spPr/>
      <dgm:t>
        <a:bodyPr/>
        <a:lstStyle/>
        <a:p>
          <a:endParaRPr lang="ru-RU"/>
        </a:p>
      </dgm:t>
    </dgm:pt>
    <dgm:pt modelId="{3E257E9C-BA7E-48EA-97AA-96A7065436BC}">
      <dgm:prSet phldrT="[Текст]" custT="1"/>
      <dgm:spPr/>
      <dgm:t>
        <a:bodyPr/>
        <a:lstStyle/>
        <a:p>
          <a:r>
            <a:rPr lang="ru-RU" sz="1800" dirty="0" smtClean="0"/>
            <a:t>Учёт учителем уровней актуального развития учащихся и зоны их ближайшего развития.</a:t>
          </a:r>
          <a:endParaRPr lang="ru-RU" sz="1800" dirty="0"/>
        </a:p>
      </dgm:t>
    </dgm:pt>
    <dgm:pt modelId="{FF934A57-3F0B-480F-911F-4C8C6818F3EB}" type="parTrans" cxnId="{ABF7BF17-8D2B-49CA-B8C2-23D98201FD10}">
      <dgm:prSet/>
      <dgm:spPr/>
      <dgm:t>
        <a:bodyPr/>
        <a:lstStyle/>
        <a:p>
          <a:endParaRPr lang="ru-RU"/>
        </a:p>
      </dgm:t>
    </dgm:pt>
    <dgm:pt modelId="{12CF76C5-9899-49A4-98CF-6B743A1E00B1}" type="sibTrans" cxnId="{ABF7BF17-8D2B-49CA-B8C2-23D98201FD10}">
      <dgm:prSet/>
      <dgm:spPr/>
      <dgm:t>
        <a:bodyPr/>
        <a:lstStyle/>
        <a:p>
          <a:endParaRPr lang="ru-RU"/>
        </a:p>
      </dgm:t>
    </dgm:pt>
    <dgm:pt modelId="{A2BFF808-76EF-4FA3-A4E1-7FA1CCEC56CD}">
      <dgm:prSet phldrT="[Текст]" custT="1"/>
      <dgm:spPr/>
      <dgm:t>
        <a:bodyPr/>
        <a:lstStyle/>
        <a:p>
          <a:r>
            <a:rPr lang="ru-RU" sz="1800" dirty="0" smtClean="0"/>
            <a:t>Развитие качеств: восприятия, внимания, воображения, памяти, мышления, речи.</a:t>
          </a:r>
          <a:endParaRPr lang="ru-RU" sz="1800" dirty="0"/>
        </a:p>
      </dgm:t>
    </dgm:pt>
    <dgm:pt modelId="{77A8DA85-BA74-4BC6-9749-3C5FB0575857}" type="parTrans" cxnId="{2914AA3E-8D7D-4F61-9AD6-3F3EF4975FBA}">
      <dgm:prSet/>
      <dgm:spPr/>
      <dgm:t>
        <a:bodyPr/>
        <a:lstStyle/>
        <a:p>
          <a:endParaRPr lang="ru-RU"/>
        </a:p>
      </dgm:t>
    </dgm:pt>
    <dgm:pt modelId="{78BF82F0-4904-4E67-B044-B434A9C57882}" type="sibTrans" cxnId="{2914AA3E-8D7D-4F61-9AD6-3F3EF4975FBA}">
      <dgm:prSet/>
      <dgm:spPr/>
      <dgm:t>
        <a:bodyPr/>
        <a:lstStyle/>
        <a:p>
          <a:endParaRPr lang="ru-RU"/>
        </a:p>
      </dgm:t>
    </dgm:pt>
    <dgm:pt modelId="{CACB247C-7A5A-45F8-811C-703FB48178E2}">
      <dgm:prSet phldrT="[Текст]" custT="1"/>
      <dgm:spPr/>
      <dgm:t>
        <a:bodyPr/>
        <a:lstStyle/>
        <a:p>
          <a:r>
            <a:rPr lang="ru-RU" sz="1800" dirty="0" smtClean="0"/>
            <a:t>Ритмичность урока: чередование материала разной степени трудности, разнообразие видов учебной деятельности.</a:t>
          </a:r>
          <a:endParaRPr lang="ru-RU" sz="1800" dirty="0"/>
        </a:p>
      </dgm:t>
    </dgm:pt>
    <dgm:pt modelId="{3559EA7E-2E4B-4CAA-AFD2-CBB30E95494A}" type="parTrans" cxnId="{E8869E7F-99DD-4B96-A414-2EA17B810106}">
      <dgm:prSet/>
      <dgm:spPr/>
      <dgm:t>
        <a:bodyPr/>
        <a:lstStyle/>
        <a:p>
          <a:endParaRPr lang="ru-RU"/>
        </a:p>
      </dgm:t>
    </dgm:pt>
    <dgm:pt modelId="{78C3C112-8631-4772-AD49-85C474DAF8CC}" type="sibTrans" cxnId="{E8869E7F-99DD-4B96-A414-2EA17B810106}">
      <dgm:prSet/>
      <dgm:spPr/>
      <dgm:t>
        <a:bodyPr/>
        <a:lstStyle/>
        <a:p>
          <a:endParaRPr lang="ru-RU"/>
        </a:p>
      </dgm:t>
    </dgm:pt>
    <dgm:pt modelId="{3B960FF8-6C89-43A1-B781-74F00D8A1E68}">
      <dgm:prSet phldrT="[Текст]" custT="1"/>
      <dgm:spPr/>
      <dgm:t>
        <a:bodyPr/>
        <a:lstStyle/>
        <a:p>
          <a:r>
            <a:rPr lang="ru-RU" sz="1800" dirty="0" smtClean="0"/>
            <a:t>Наличие психологических пауз и разрядки эмоциональной сферы урока.</a:t>
          </a:r>
          <a:endParaRPr lang="ru-RU" sz="1800" dirty="0"/>
        </a:p>
      </dgm:t>
    </dgm:pt>
    <dgm:pt modelId="{BF97225C-4B0E-4706-B4EC-365F50A5498F}" type="parTrans" cxnId="{DB0D8763-BF25-4B48-88A5-E9C97823E849}">
      <dgm:prSet/>
      <dgm:spPr/>
      <dgm:t>
        <a:bodyPr/>
        <a:lstStyle/>
        <a:p>
          <a:endParaRPr lang="ru-RU"/>
        </a:p>
      </dgm:t>
    </dgm:pt>
    <dgm:pt modelId="{D35321E5-C455-4275-814C-A54CC124BF83}" type="sibTrans" cxnId="{DB0D8763-BF25-4B48-88A5-E9C97823E849}">
      <dgm:prSet/>
      <dgm:spPr/>
      <dgm:t>
        <a:bodyPr/>
        <a:lstStyle/>
        <a:p>
          <a:endParaRPr lang="ru-RU"/>
        </a:p>
      </dgm:t>
    </dgm:pt>
    <dgm:pt modelId="{41849BB1-DA3F-4428-98C7-09DCFE0DF8AC}">
      <dgm:prSet phldrT="[Текст]" custT="1"/>
      <dgm:spPr/>
      <dgm:t>
        <a:bodyPr/>
        <a:lstStyle/>
        <a:p>
          <a:r>
            <a:rPr lang="ru-RU" sz="1800" b="1" dirty="0" smtClean="0"/>
            <a:t>Оптимальный объём домашнего задания, доступность инструктажа, дифференциация, представление права выбора.</a:t>
          </a:r>
          <a:endParaRPr lang="ru-RU" sz="1800" b="1" dirty="0"/>
        </a:p>
      </dgm:t>
    </dgm:pt>
    <dgm:pt modelId="{B2E03594-F4BF-4853-ADC8-C7ADECD0F03A}" type="parTrans" cxnId="{6F3A978B-AA8E-4011-AB44-1D96376A9BB7}">
      <dgm:prSet/>
      <dgm:spPr/>
      <dgm:t>
        <a:bodyPr/>
        <a:lstStyle/>
        <a:p>
          <a:endParaRPr lang="ru-RU"/>
        </a:p>
      </dgm:t>
    </dgm:pt>
    <dgm:pt modelId="{DAB357DC-23E4-4622-8E14-769157E1C21C}" type="sibTrans" cxnId="{6F3A978B-AA8E-4011-AB44-1D96376A9BB7}">
      <dgm:prSet/>
      <dgm:spPr/>
      <dgm:t>
        <a:bodyPr/>
        <a:lstStyle/>
        <a:p>
          <a:endParaRPr lang="ru-RU"/>
        </a:p>
      </dgm:t>
    </dgm:pt>
    <dgm:pt modelId="{ECBA1999-1DE4-497E-9958-874E619E0B2D}">
      <dgm:prSet phldrT="[Текст]" custT="1"/>
      <dgm:spPr/>
      <dgm:t>
        <a:bodyPr/>
        <a:lstStyle/>
        <a:p>
          <a:r>
            <a:rPr lang="ru-RU" sz="1800" b="1" dirty="0" smtClean="0"/>
            <a:t>Наличие элементов нового в педагогической деятельности учителя (отсутствия шаблона)</a:t>
          </a:r>
          <a:endParaRPr lang="ru-RU" sz="1800" b="1" dirty="0"/>
        </a:p>
      </dgm:t>
    </dgm:pt>
    <dgm:pt modelId="{97D4FC3C-1503-461C-A79B-FFD521E4C49A}" type="parTrans" cxnId="{AB8FC1A3-877C-43F2-9379-5F333C1727CA}">
      <dgm:prSet/>
      <dgm:spPr/>
      <dgm:t>
        <a:bodyPr/>
        <a:lstStyle/>
        <a:p>
          <a:endParaRPr lang="ru-RU"/>
        </a:p>
      </dgm:t>
    </dgm:pt>
    <dgm:pt modelId="{9CA408CF-309E-4E64-AA91-EF93C49A17E3}" type="sibTrans" cxnId="{AB8FC1A3-877C-43F2-9379-5F333C1727CA}">
      <dgm:prSet/>
      <dgm:spPr/>
      <dgm:t>
        <a:bodyPr/>
        <a:lstStyle/>
        <a:p>
          <a:endParaRPr lang="ru-RU"/>
        </a:p>
      </dgm:t>
    </dgm:pt>
    <dgm:pt modelId="{FCFDE974-01E4-4112-80D0-05984D085FC6}" type="pres">
      <dgm:prSet presAssocID="{3903E333-1222-457D-BA8D-AAB57B66CF73}" presName="Name0" presStyleCnt="0">
        <dgm:presLayoutVars>
          <dgm:dir/>
          <dgm:animLvl val="lvl"/>
          <dgm:resizeHandles/>
        </dgm:presLayoutVars>
      </dgm:prSet>
      <dgm:spPr/>
    </dgm:pt>
    <dgm:pt modelId="{78B8034B-9408-43EC-B771-2A1D0F62260F}" type="pres">
      <dgm:prSet presAssocID="{C7D58E3F-4B72-4F74-9705-D1232F19778B}" presName="linNode" presStyleCnt="0"/>
      <dgm:spPr/>
    </dgm:pt>
    <dgm:pt modelId="{6D9C02E4-753D-41DE-94A6-B7BF401EA865}" type="pres">
      <dgm:prSet presAssocID="{C7D58E3F-4B72-4F74-9705-D1232F19778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EF1B4-DF01-4927-90E9-CE7180B4E83A}" type="pres">
      <dgm:prSet presAssocID="{C7D58E3F-4B72-4F74-9705-D1232F19778B}" presName="childShp" presStyleLbl="bgAccFollowNode1" presStyleIdx="0" presStyleCnt="1" custScaleY="142857" custLinFactNeighborX="122" custLinFactNeighborY="-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39B455-711F-4842-8B1D-33191F1FBBB6}" type="presOf" srcId="{3B960FF8-6C89-43A1-B781-74F00D8A1E68}" destId="{E19EF1B4-DF01-4927-90E9-CE7180B4E83A}" srcOrd="0" destOrd="3" presId="urn:microsoft.com/office/officeart/2005/8/layout/vList6"/>
    <dgm:cxn modelId="{121BD4CA-B1AD-41AB-BBB2-79CD94910D0B}" type="presOf" srcId="{A2BFF808-76EF-4FA3-A4E1-7FA1CCEC56CD}" destId="{E19EF1B4-DF01-4927-90E9-CE7180B4E83A}" srcOrd="0" destOrd="1" presId="urn:microsoft.com/office/officeart/2005/8/layout/vList6"/>
    <dgm:cxn modelId="{17EFF1A7-9F29-4FFF-88AF-174A781D46CB}" srcId="{3903E333-1222-457D-BA8D-AAB57B66CF73}" destId="{C7D58E3F-4B72-4F74-9705-D1232F19778B}" srcOrd="0" destOrd="0" parTransId="{61C54127-4A23-43FE-9540-F5B245E9B7EC}" sibTransId="{A90D9E16-9D67-4519-8AB1-0E9F6A3B73AB}"/>
    <dgm:cxn modelId="{6F3A978B-AA8E-4011-AB44-1D96376A9BB7}" srcId="{C7D58E3F-4B72-4F74-9705-D1232F19778B}" destId="{41849BB1-DA3F-4428-98C7-09DCFE0DF8AC}" srcOrd="4" destOrd="0" parTransId="{B2E03594-F4BF-4853-ADC8-C7ADECD0F03A}" sibTransId="{DAB357DC-23E4-4622-8E14-769157E1C21C}"/>
    <dgm:cxn modelId="{2914AA3E-8D7D-4F61-9AD6-3F3EF4975FBA}" srcId="{C7D58E3F-4B72-4F74-9705-D1232F19778B}" destId="{A2BFF808-76EF-4FA3-A4E1-7FA1CCEC56CD}" srcOrd="1" destOrd="0" parTransId="{77A8DA85-BA74-4BC6-9749-3C5FB0575857}" sibTransId="{78BF82F0-4904-4E67-B044-B434A9C57882}"/>
    <dgm:cxn modelId="{DB0D8763-BF25-4B48-88A5-E9C97823E849}" srcId="{C7D58E3F-4B72-4F74-9705-D1232F19778B}" destId="{3B960FF8-6C89-43A1-B781-74F00D8A1E68}" srcOrd="3" destOrd="0" parTransId="{BF97225C-4B0E-4706-B4EC-365F50A5498F}" sibTransId="{D35321E5-C455-4275-814C-A54CC124BF83}"/>
    <dgm:cxn modelId="{41A62FF9-0EAC-442E-823D-86E4DEE1DF1E}" type="presOf" srcId="{C7D58E3F-4B72-4F74-9705-D1232F19778B}" destId="{6D9C02E4-753D-41DE-94A6-B7BF401EA865}" srcOrd="0" destOrd="0" presId="urn:microsoft.com/office/officeart/2005/8/layout/vList6"/>
    <dgm:cxn modelId="{CB61A5D2-6027-4916-8A20-D818D35B5986}" type="presOf" srcId="{41849BB1-DA3F-4428-98C7-09DCFE0DF8AC}" destId="{E19EF1B4-DF01-4927-90E9-CE7180B4E83A}" srcOrd="0" destOrd="4" presId="urn:microsoft.com/office/officeart/2005/8/layout/vList6"/>
    <dgm:cxn modelId="{AB8FC1A3-877C-43F2-9379-5F333C1727CA}" srcId="{C7D58E3F-4B72-4F74-9705-D1232F19778B}" destId="{ECBA1999-1DE4-497E-9958-874E619E0B2D}" srcOrd="5" destOrd="0" parTransId="{97D4FC3C-1503-461C-A79B-FFD521E4C49A}" sibTransId="{9CA408CF-309E-4E64-AA91-EF93C49A17E3}"/>
    <dgm:cxn modelId="{E8869E7F-99DD-4B96-A414-2EA17B810106}" srcId="{C7D58E3F-4B72-4F74-9705-D1232F19778B}" destId="{CACB247C-7A5A-45F8-811C-703FB48178E2}" srcOrd="2" destOrd="0" parTransId="{3559EA7E-2E4B-4CAA-AFD2-CBB30E95494A}" sibTransId="{78C3C112-8631-4772-AD49-85C474DAF8CC}"/>
    <dgm:cxn modelId="{220FA90C-4148-4CAE-8A7B-F86518D5E9F7}" type="presOf" srcId="{ECBA1999-1DE4-497E-9958-874E619E0B2D}" destId="{E19EF1B4-DF01-4927-90E9-CE7180B4E83A}" srcOrd="0" destOrd="5" presId="urn:microsoft.com/office/officeart/2005/8/layout/vList6"/>
    <dgm:cxn modelId="{ABF7BF17-8D2B-49CA-B8C2-23D98201FD10}" srcId="{C7D58E3F-4B72-4F74-9705-D1232F19778B}" destId="{3E257E9C-BA7E-48EA-97AA-96A7065436BC}" srcOrd="0" destOrd="0" parTransId="{FF934A57-3F0B-480F-911F-4C8C6818F3EB}" sibTransId="{12CF76C5-9899-49A4-98CF-6B743A1E00B1}"/>
    <dgm:cxn modelId="{C8CBAD30-56DD-419F-AF77-D9A50F85653A}" type="presOf" srcId="{CACB247C-7A5A-45F8-811C-703FB48178E2}" destId="{E19EF1B4-DF01-4927-90E9-CE7180B4E83A}" srcOrd="0" destOrd="2" presId="urn:microsoft.com/office/officeart/2005/8/layout/vList6"/>
    <dgm:cxn modelId="{D5ACFE9F-062C-4B81-AADF-69CDEF175284}" type="presOf" srcId="{3E257E9C-BA7E-48EA-97AA-96A7065436BC}" destId="{E19EF1B4-DF01-4927-90E9-CE7180B4E83A}" srcOrd="0" destOrd="0" presId="urn:microsoft.com/office/officeart/2005/8/layout/vList6"/>
    <dgm:cxn modelId="{7A63D286-D3FC-4756-B254-F828A5FAC876}" type="presOf" srcId="{3903E333-1222-457D-BA8D-AAB57B66CF73}" destId="{FCFDE974-01E4-4112-80D0-05984D085FC6}" srcOrd="0" destOrd="0" presId="urn:microsoft.com/office/officeart/2005/8/layout/vList6"/>
    <dgm:cxn modelId="{263B17B9-0D13-443E-BF73-A5A3402248C2}" type="presParOf" srcId="{FCFDE974-01E4-4112-80D0-05984D085FC6}" destId="{78B8034B-9408-43EC-B771-2A1D0F62260F}" srcOrd="0" destOrd="0" presId="urn:microsoft.com/office/officeart/2005/8/layout/vList6"/>
    <dgm:cxn modelId="{6379AA1A-91C7-4CED-B0B3-FEBD4D925B71}" type="presParOf" srcId="{78B8034B-9408-43EC-B771-2A1D0F62260F}" destId="{6D9C02E4-753D-41DE-94A6-B7BF401EA865}" srcOrd="0" destOrd="0" presId="urn:microsoft.com/office/officeart/2005/8/layout/vList6"/>
    <dgm:cxn modelId="{594A377C-C74B-47BB-9FDB-5EFCBE5358C2}" type="presParOf" srcId="{78B8034B-9408-43EC-B771-2A1D0F62260F}" destId="{E19EF1B4-DF01-4927-90E9-CE7180B4E83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EF1B4-DF01-4927-90E9-CE7180B4E83A}">
      <dsp:nvSpPr>
        <dsp:cNvPr id="0" name=""/>
        <dsp:cNvSpPr/>
      </dsp:nvSpPr>
      <dsp:spPr>
        <a:xfrm>
          <a:off x="3744286" y="570"/>
          <a:ext cx="5616429" cy="22263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образовательная,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развивающая,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воспитательная</a:t>
          </a:r>
          <a:endParaRPr lang="ru-RU" sz="2400" kern="1200" dirty="0"/>
        </a:p>
      </dsp:txBody>
      <dsp:txXfrm>
        <a:off x="3744286" y="278865"/>
        <a:ext cx="4781543" cy="1669772"/>
      </dsp:txXfrm>
    </dsp:sp>
    <dsp:sp modelId="{6D9C02E4-753D-41DE-94A6-B7BF401EA865}">
      <dsp:nvSpPr>
        <dsp:cNvPr id="0" name=""/>
        <dsp:cNvSpPr/>
      </dsp:nvSpPr>
      <dsp:spPr>
        <a:xfrm>
          <a:off x="0" y="570"/>
          <a:ext cx="3744286" cy="2226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/>
            <a:t>Основные цели урока</a:t>
          </a:r>
          <a:endParaRPr lang="ru-RU" sz="4000" kern="1200" dirty="0"/>
        </a:p>
      </dsp:txBody>
      <dsp:txXfrm>
        <a:off x="108682" y="109252"/>
        <a:ext cx="3526922" cy="2008998"/>
      </dsp:txXfrm>
    </dsp:sp>
    <dsp:sp modelId="{9380E364-DD00-4D74-AE73-B8AA8437DAAD}">
      <dsp:nvSpPr>
        <dsp:cNvPr id="0" name=""/>
        <dsp:cNvSpPr/>
      </dsp:nvSpPr>
      <dsp:spPr>
        <a:xfrm>
          <a:off x="3744286" y="2449569"/>
          <a:ext cx="5616429" cy="22263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структура урока,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логическая последовательность этапов урока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дозировка во времени этапов урока,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соответствие структуры урока его содержанию и поставленной цели</a:t>
          </a:r>
          <a:endParaRPr lang="ru-RU" sz="1800" kern="1200" dirty="0"/>
        </a:p>
      </dsp:txBody>
      <dsp:txXfrm>
        <a:off x="3744286" y="2727864"/>
        <a:ext cx="4781543" cy="1669772"/>
      </dsp:txXfrm>
    </dsp:sp>
    <dsp:sp modelId="{D792B712-7212-4EBD-A5FE-0F012F7E40D6}">
      <dsp:nvSpPr>
        <dsp:cNvPr id="0" name=""/>
        <dsp:cNvSpPr/>
      </dsp:nvSpPr>
      <dsp:spPr>
        <a:xfrm>
          <a:off x="0" y="2449569"/>
          <a:ext cx="3744286" cy="2226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1" kern="1200" dirty="0" smtClean="0"/>
            <a:t>Организация урока</a:t>
          </a:r>
          <a:endParaRPr lang="ru-RU" sz="4000" kern="1200" dirty="0"/>
        </a:p>
      </dsp:txBody>
      <dsp:txXfrm>
        <a:off x="108682" y="2558251"/>
        <a:ext cx="3526922" cy="2008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EF1B4-DF01-4927-90E9-CE7180B4E83A}">
      <dsp:nvSpPr>
        <dsp:cNvPr id="0" name=""/>
        <dsp:cNvSpPr/>
      </dsp:nvSpPr>
      <dsp:spPr>
        <a:xfrm>
          <a:off x="3745200" y="1928"/>
          <a:ext cx="5610944" cy="24358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Ориентация на новые образовательные стандарты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Нацеленность деятельности на формирование   УУД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Использование современных технологий</a:t>
          </a:r>
          <a:endParaRPr lang="ru-RU" sz="2000" kern="1200" dirty="0"/>
        </a:p>
      </dsp:txBody>
      <dsp:txXfrm>
        <a:off x="3745200" y="306408"/>
        <a:ext cx="4697503" cy="1826882"/>
      </dsp:txXfrm>
    </dsp:sp>
    <dsp:sp modelId="{6D9C02E4-753D-41DE-94A6-B7BF401EA865}">
      <dsp:nvSpPr>
        <dsp:cNvPr id="0" name=""/>
        <dsp:cNvSpPr/>
      </dsp:nvSpPr>
      <dsp:spPr>
        <a:xfrm>
          <a:off x="4570" y="367303"/>
          <a:ext cx="3740629" cy="1705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Соответствие урока требованиям ФГОС</a:t>
          </a:r>
          <a:endParaRPr lang="ru-RU" sz="2900" kern="1200" dirty="0"/>
        </a:p>
      </dsp:txBody>
      <dsp:txXfrm>
        <a:off x="87806" y="450539"/>
        <a:ext cx="3574157" cy="1538619"/>
      </dsp:txXfrm>
    </dsp:sp>
    <dsp:sp modelId="{9380E364-DD00-4D74-AE73-B8AA8437DAAD}">
      <dsp:nvSpPr>
        <dsp:cNvPr id="0" name=""/>
        <dsp:cNvSpPr/>
      </dsp:nvSpPr>
      <dsp:spPr>
        <a:xfrm>
          <a:off x="3749764" y="2046571"/>
          <a:ext cx="5610944" cy="294150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Научная правильность освещения материала на уроке, его соответствие возрастным особенностям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Соответствие содержания урока требованиям программы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Связь теории с практикой, использование жизненного опыта учеников с целью развития  познавательной активности и самостоятельности,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Связь изучаемого материала с ранее пройденным материалом, </a:t>
          </a:r>
          <a:r>
            <a:rPr lang="ru-RU" sz="1600" kern="1200" dirty="0" err="1" smtClean="0"/>
            <a:t>межпредметные</a:t>
          </a:r>
          <a:r>
            <a:rPr lang="ru-RU" sz="1600" kern="1200" dirty="0" smtClean="0"/>
            <a:t> связи</a:t>
          </a:r>
          <a:endParaRPr lang="ru-RU" sz="1600" kern="1200" dirty="0"/>
        </a:p>
      </dsp:txBody>
      <dsp:txXfrm>
        <a:off x="3749764" y="2414259"/>
        <a:ext cx="4507880" cy="2206128"/>
      </dsp:txXfrm>
    </dsp:sp>
    <dsp:sp modelId="{D792B712-7212-4EBD-A5FE-0F012F7E40D6}">
      <dsp:nvSpPr>
        <dsp:cNvPr id="0" name=""/>
        <dsp:cNvSpPr/>
      </dsp:nvSpPr>
      <dsp:spPr>
        <a:xfrm>
          <a:off x="4570" y="3226486"/>
          <a:ext cx="3740629" cy="17050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/>
            <a:t>Содержание урока</a:t>
          </a:r>
          <a:endParaRPr lang="ru-RU" sz="2900" kern="1200" dirty="0"/>
        </a:p>
      </dsp:txBody>
      <dsp:txXfrm>
        <a:off x="87806" y="3309722"/>
        <a:ext cx="3574157" cy="15386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EF1B4-DF01-4927-90E9-CE7180B4E83A}">
      <dsp:nvSpPr>
        <dsp:cNvPr id="0" name=""/>
        <dsp:cNvSpPr/>
      </dsp:nvSpPr>
      <dsp:spPr>
        <a:xfrm>
          <a:off x="4074197" y="0"/>
          <a:ext cx="6096409" cy="55455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Постановка проблемных вопросов, создание проблемной ситуации.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Соотношение заданий репродуктивного и поискового характера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Соотношение деятельности учителя и деятельности учащихся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Создание нестандартных ситуаций при использовании знаний учащихся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Применение диалоговых форм общения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Осуществление обратной связи: ученик-учитель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Сочетание фронтальной, групповой и индивидуальной работы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Наличие заданий для детей разного уровня </a:t>
          </a:r>
          <a:r>
            <a:rPr lang="ru-RU" sz="1800" kern="1200" dirty="0" err="1" smtClean="0"/>
            <a:t>обученности</a:t>
          </a:r>
          <a:r>
            <a:rPr lang="ru-RU" sz="1800" kern="1200" dirty="0" smtClean="0"/>
            <a:t>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Формирование навыков самоконтроля и самооценки</a:t>
          </a:r>
          <a:endParaRPr lang="ru-RU" sz="1800" kern="1200" dirty="0"/>
        </a:p>
      </dsp:txBody>
      <dsp:txXfrm>
        <a:off x="4074197" y="693189"/>
        <a:ext cx="4016842" cy="4159133"/>
      </dsp:txXfrm>
    </dsp:sp>
    <dsp:sp modelId="{6D9C02E4-753D-41DE-94A6-B7BF401EA865}">
      <dsp:nvSpPr>
        <dsp:cNvPr id="0" name=""/>
        <dsp:cNvSpPr/>
      </dsp:nvSpPr>
      <dsp:spPr>
        <a:xfrm>
          <a:off x="4966" y="834925"/>
          <a:ext cx="4064272" cy="38818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i="1" kern="1200" dirty="0" smtClean="0"/>
            <a:t>Методика проведения урока</a:t>
          </a:r>
          <a:endParaRPr lang="ru-RU" sz="4900" kern="1200" dirty="0"/>
        </a:p>
      </dsp:txBody>
      <dsp:txXfrm>
        <a:off x="194463" y="1024422"/>
        <a:ext cx="3685278" cy="35028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EF1B4-DF01-4927-90E9-CE7180B4E83A}">
      <dsp:nvSpPr>
        <dsp:cNvPr id="0" name=""/>
        <dsp:cNvSpPr/>
      </dsp:nvSpPr>
      <dsp:spPr>
        <a:xfrm>
          <a:off x="4074197" y="0"/>
          <a:ext cx="6096409" cy="53432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Учёт учителем уровней актуального развития учащихся и зоны их ближайшего развития.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Развитие качеств: восприятия, внимания, воображения, памяти, мышления, речи.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Ритмичность урока: чередование материала разной степени трудности, разнообразие видов учебной деятельности.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Наличие психологических пауз и разрядки эмоциональной сферы урока.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Оптимальный объём домашнего задания, доступность инструктажа, дифференциация, представление права выбора.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Наличие элементов нового в педагогической деятельности учителя (отсутствия шаблона)</a:t>
          </a:r>
          <a:endParaRPr lang="ru-RU" sz="1800" b="1" kern="1200" dirty="0"/>
        </a:p>
      </dsp:txBody>
      <dsp:txXfrm>
        <a:off x="4074197" y="667908"/>
        <a:ext cx="4092685" cy="4007447"/>
      </dsp:txXfrm>
    </dsp:sp>
    <dsp:sp modelId="{6D9C02E4-753D-41DE-94A6-B7BF401EA865}">
      <dsp:nvSpPr>
        <dsp:cNvPr id="0" name=""/>
        <dsp:cNvSpPr/>
      </dsp:nvSpPr>
      <dsp:spPr>
        <a:xfrm>
          <a:off x="4966" y="804475"/>
          <a:ext cx="4064272" cy="3740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i="1" kern="1200" dirty="0" smtClean="0"/>
            <a:t>Психологические основы урока</a:t>
          </a:r>
          <a:endParaRPr lang="ru-RU" sz="3400" kern="1200" dirty="0"/>
        </a:p>
      </dsp:txBody>
      <dsp:txXfrm>
        <a:off x="187552" y="987061"/>
        <a:ext cx="3699100" cy="3375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32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7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003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20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48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6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3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8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0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15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74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2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8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06CC9A-6C2F-43C5-B712-7BA671D836E7}" type="datetimeFigureOut">
              <a:rPr lang="ru-RU" smtClean="0"/>
              <a:pPr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BCBDDE-87B7-4F2F-87B9-328B4A2959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6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spo.ru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9326" y="1569765"/>
            <a:ext cx="8582296" cy="3329581"/>
          </a:xfrm>
        </p:spPr>
        <p:txBody>
          <a:bodyPr>
            <a:normAutofit/>
          </a:bodyPr>
          <a:lstStyle/>
          <a:p>
            <a:r>
              <a:rPr lang="ru-RU" dirty="0"/>
              <a:t>Разработка ППКРС </a:t>
            </a:r>
            <a:r>
              <a:rPr lang="ru-RU" dirty="0" smtClean="0"/>
              <a:t> </a:t>
            </a:r>
            <a:r>
              <a:rPr lang="ru-RU" dirty="0"/>
              <a:t>в рамках реализации ФГОС СПО по ТОП-50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2944" y="5561151"/>
            <a:ext cx="8825658" cy="86142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/>
              <a:t>Программа развития кадрового потенциала</a:t>
            </a:r>
          </a:p>
          <a:p>
            <a:pPr algn="r"/>
            <a:r>
              <a:rPr lang="ru-RU" b="1" dirty="0" smtClean="0"/>
              <a:t>Занятие 1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593669" cy="156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19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0" y="365125"/>
            <a:ext cx="1022604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Пр. </a:t>
            </a:r>
            <a:r>
              <a:rPr lang="ru-RU" dirty="0" err="1"/>
              <a:t>МОиН</a:t>
            </a:r>
            <a:r>
              <a:rPr lang="ru-RU" dirty="0"/>
              <a:t> от 16.08.2013 №968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Порядок </a:t>
            </a:r>
            <a:r>
              <a:rPr lang="ru-RU" sz="4000" dirty="0"/>
              <a:t>проведения ГИА </a:t>
            </a:r>
            <a:r>
              <a:rPr lang="ru-RU" sz="4000" dirty="0" smtClean="0"/>
              <a:t>СПО </a:t>
            </a:r>
            <a:r>
              <a:rPr lang="ru-RU" sz="2200" dirty="0" smtClean="0"/>
              <a:t>изменения от 17.11.2017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103" y="1825625"/>
            <a:ext cx="1024732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12. В зависимости от осваиваемой образовательной программы среднего профессионального образования и в соответствии с федеральным государственным образовательным стандартом среднего профессионального образования выпускная квалификационная работа выполняется в следующих видах: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выпускная практическая квалификационная работа и письменная экзаменационная работа </a:t>
            </a:r>
            <a:r>
              <a:rPr lang="ru-RU" b="1" dirty="0" smtClean="0">
                <a:solidFill>
                  <a:srgbClr val="FF0000"/>
                </a:solidFill>
              </a:rPr>
              <a:t>либо демонстрационный экзамен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- для выпускников, осваивающих программы подготовки квалифицированных рабочих, служащих;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дипломная работа (дипломный проект) </a:t>
            </a:r>
            <a:r>
              <a:rPr lang="ru-RU" b="1" dirty="0" smtClean="0">
                <a:solidFill>
                  <a:srgbClr val="FF0000"/>
                </a:solidFill>
              </a:rPr>
              <a:t>и (или) демонстрационный экзамен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- для выпускников, осваивающих программы подготовки специалистов среднего звена.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61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38582"/>
            <a:ext cx="10515600" cy="182451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2.8. Государственная итоговая аттестация проводится в форме защиты выпускной квалификационной работы </a:t>
            </a:r>
            <a:r>
              <a:rPr lang="ru-RU" sz="2800" u="sng" dirty="0" smtClean="0">
                <a:solidFill>
                  <a:srgbClr val="FF0000"/>
                </a:solidFill>
              </a:rPr>
              <a:t>в вид демонстрационного экзамена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4811" y="2321923"/>
            <a:ext cx="2884083" cy="85980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ФГОС ТОП-50 </a:t>
            </a:r>
          </a:p>
          <a:p>
            <a:pPr algn="r"/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по профессии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933303" y="4100371"/>
            <a:ext cx="8542964" cy="20547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2.9. Государственная итоговая аттестация проводится в форме защиты выпускной квалификационной работы (дипломная работа (дипломный проект). </a:t>
            </a: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По усмотрению образовательной организации </a:t>
            </a:r>
            <a:r>
              <a:rPr lang="ru-RU" sz="2800" u="sng" dirty="0" smtClean="0">
                <a:solidFill>
                  <a:srgbClr val="FF0000"/>
                </a:solidFill>
              </a:rPr>
              <a:t>демонстрационный экзамен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включается в выпускную квалификационную работу или проводится в виде государственного экзамена.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8768021" y="5719550"/>
            <a:ext cx="3220873" cy="8711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ФГОС ТОП-50 по специальности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Вопрос </a:t>
            </a:r>
            <a:r>
              <a:rPr lang="ru-RU" sz="4800" dirty="0">
                <a:solidFill>
                  <a:srgbClr val="002060"/>
                </a:solidFill>
              </a:rPr>
              <a:t>2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Анализ ФГОС СПО по ТОП-50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рамках повышения квалификации по программе:</a:t>
            </a:r>
          </a:p>
          <a:p>
            <a:r>
              <a:rPr lang="ru-RU" dirty="0"/>
              <a:t>«</a:t>
            </a:r>
            <a:r>
              <a:rPr lang="ru-RU"/>
              <a:t>Разработка </a:t>
            </a:r>
            <a:r>
              <a:rPr lang="ru-RU" smtClean="0"/>
              <a:t>ППКРС </a:t>
            </a:r>
            <a:r>
              <a:rPr lang="ru-RU" dirty="0" smtClean="0"/>
              <a:t>и ППССЗ </a:t>
            </a:r>
          </a:p>
          <a:p>
            <a:r>
              <a:rPr lang="ru-RU" dirty="0" smtClean="0"/>
              <a:t>в рамках реализации ФГОС </a:t>
            </a:r>
            <a:r>
              <a:rPr lang="ru-RU" dirty="0"/>
              <a:t>СПО </a:t>
            </a:r>
            <a:r>
              <a:rPr lang="ru-RU" dirty="0" smtClean="0"/>
              <a:t>по ТОП-50»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280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273685"/>
            <a:ext cx="10226040" cy="1325563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ФГОС по ТОП-50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4782" y="2274706"/>
            <a:ext cx="8532223" cy="458329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ФГОС ТОП-50 предусматривают</a:t>
            </a:r>
          </a:p>
          <a:p>
            <a:pPr marL="0" indent="26670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Структура и объем </a:t>
            </a:r>
            <a:r>
              <a:rPr lang="ru-RU" dirty="0" smtClean="0">
                <a:solidFill>
                  <a:srgbClr val="002060"/>
                </a:solidFill>
              </a:rPr>
              <a:t>образовательной программы – таблица 1.</a:t>
            </a:r>
          </a:p>
          <a:p>
            <a:pPr marL="0" indent="26670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Соотнесение основных </a:t>
            </a:r>
            <a:r>
              <a:rPr lang="ru-RU" dirty="0" smtClean="0">
                <a:solidFill>
                  <a:srgbClr val="FF0000"/>
                </a:solidFill>
              </a:rPr>
              <a:t>видов деятельности и квалификаций </a:t>
            </a:r>
            <a:r>
              <a:rPr lang="ru-RU" dirty="0" smtClean="0">
                <a:solidFill>
                  <a:srgbClr val="002060"/>
                </a:solidFill>
              </a:rPr>
              <a:t>специалиста среднего звена при формировании образовательной программы – таблица 2.</a:t>
            </a:r>
          </a:p>
          <a:p>
            <a:pPr marL="0" indent="26670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Перечень профессиональных стандартов</a:t>
            </a:r>
            <a:r>
              <a:rPr lang="ru-RU" dirty="0" smtClean="0">
                <a:solidFill>
                  <a:srgbClr val="002060"/>
                </a:solidFill>
              </a:rPr>
              <a:t>, соответствующих профессиональной деятельности выпускников СПО–Приложение 1.</a:t>
            </a:r>
          </a:p>
          <a:p>
            <a:pPr marL="0" indent="266700">
              <a:buNone/>
            </a:pPr>
            <a:r>
              <a:rPr lang="ru-RU" dirty="0" smtClean="0">
                <a:solidFill>
                  <a:srgbClr val="002060"/>
                </a:solidFill>
              </a:rPr>
              <a:t>Минимальные </a:t>
            </a:r>
            <a:r>
              <a:rPr lang="ru-RU" dirty="0" smtClean="0">
                <a:solidFill>
                  <a:srgbClr val="FF0000"/>
                </a:solidFill>
              </a:rPr>
              <a:t>требования  к результатам </a:t>
            </a:r>
            <a:r>
              <a:rPr lang="ru-RU" dirty="0" smtClean="0">
                <a:solidFill>
                  <a:srgbClr val="002060"/>
                </a:solidFill>
              </a:rPr>
              <a:t>освоения основных видов деятельности образовательной  программы СПО (</a:t>
            </a:r>
            <a:r>
              <a:rPr lang="ru-RU" dirty="0" smtClean="0">
                <a:solidFill>
                  <a:srgbClr val="FF0000"/>
                </a:solidFill>
              </a:rPr>
              <a:t>знать, уметь, иметь практический опыт</a:t>
            </a:r>
            <a:r>
              <a:rPr lang="ru-RU" dirty="0" smtClean="0">
                <a:solidFill>
                  <a:srgbClr val="002060"/>
                </a:solidFill>
              </a:rPr>
              <a:t>) – Приложение 2.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04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273685"/>
            <a:ext cx="10226040" cy="1325563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ФГОС по ТОП-50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9508" y="1593669"/>
            <a:ext cx="8754291" cy="458329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1.3. </a:t>
            </a:r>
            <a:r>
              <a:rPr lang="ru-RU" dirty="0">
                <a:solidFill>
                  <a:srgbClr val="FF0000"/>
                </a:solidFill>
              </a:rPr>
              <a:t>При разработке </a:t>
            </a:r>
            <a:r>
              <a:rPr lang="ru-RU" dirty="0" smtClean="0">
                <a:solidFill>
                  <a:srgbClr val="002060"/>
                </a:solidFill>
              </a:rPr>
              <a:t>ПППКРС/ППССЗ (далее - </a:t>
            </a:r>
            <a:r>
              <a:rPr lang="ru-RU" dirty="0" smtClean="0">
                <a:solidFill>
                  <a:srgbClr val="FF0000"/>
                </a:solidFill>
              </a:rPr>
              <a:t>образовательной программы</a:t>
            </a:r>
            <a:r>
              <a:rPr lang="ru-RU" dirty="0" smtClean="0">
                <a:solidFill>
                  <a:srgbClr val="002060"/>
                </a:solidFill>
              </a:rPr>
              <a:t>) </a:t>
            </a:r>
            <a:r>
              <a:rPr lang="ru-RU" dirty="0">
                <a:solidFill>
                  <a:srgbClr val="002060"/>
                </a:solidFill>
              </a:rPr>
              <a:t>образовательная организация формирует требования к результатам ее освоения в части профессиональных компетенций </a:t>
            </a:r>
            <a:r>
              <a:rPr lang="ru-RU" dirty="0">
                <a:solidFill>
                  <a:srgbClr val="FF0000"/>
                </a:solidFill>
              </a:rPr>
              <a:t>на основе профессиональных стандартов</a:t>
            </a:r>
            <a:r>
              <a:rPr lang="ru-RU" dirty="0">
                <a:solidFill>
                  <a:srgbClr val="002060"/>
                </a:solidFill>
              </a:rPr>
              <a:t>, перечень которых представлен </a:t>
            </a:r>
            <a:r>
              <a:rPr lang="ru-RU" dirty="0" smtClean="0">
                <a:solidFill>
                  <a:srgbClr val="002060"/>
                </a:solidFill>
              </a:rPr>
              <a:t>в приложении 1 </a:t>
            </a:r>
            <a:r>
              <a:rPr lang="ru-RU" dirty="0">
                <a:solidFill>
                  <a:srgbClr val="002060"/>
                </a:solidFill>
              </a:rPr>
              <a:t>к настоящему ФГОС СПО.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1.4. </a:t>
            </a:r>
            <a:r>
              <a:rPr lang="ru-RU" dirty="0">
                <a:solidFill>
                  <a:srgbClr val="FF0000"/>
                </a:solidFill>
              </a:rPr>
              <a:t>Содержание</a:t>
            </a:r>
            <a:r>
              <a:rPr lang="ru-RU" dirty="0">
                <a:solidFill>
                  <a:srgbClr val="002060"/>
                </a:solidFill>
              </a:rPr>
              <a:t> СПО по </a:t>
            </a:r>
            <a:r>
              <a:rPr lang="ru-RU" dirty="0" smtClean="0">
                <a:solidFill>
                  <a:srgbClr val="002060"/>
                </a:solidFill>
              </a:rPr>
              <a:t>профессии/специальности </a:t>
            </a:r>
            <a:r>
              <a:rPr lang="ru-RU" dirty="0">
                <a:solidFill>
                  <a:srgbClr val="FF0000"/>
                </a:solidFill>
              </a:rPr>
              <a:t>определяется</a:t>
            </a:r>
            <a:r>
              <a:rPr lang="ru-RU" dirty="0">
                <a:solidFill>
                  <a:srgbClr val="002060"/>
                </a:solidFill>
              </a:rPr>
              <a:t> образовательной программой, разрабатываемой </a:t>
            </a:r>
            <a:r>
              <a:rPr lang="ru-RU" dirty="0">
                <a:solidFill>
                  <a:srgbClr val="FF0000"/>
                </a:solidFill>
              </a:rPr>
              <a:t>и утверждаемой </a:t>
            </a:r>
            <a:r>
              <a:rPr lang="ru-RU" dirty="0">
                <a:solidFill>
                  <a:srgbClr val="002060"/>
                </a:solidFill>
              </a:rPr>
              <a:t>образовательной организацией </a:t>
            </a:r>
            <a:r>
              <a:rPr lang="ru-RU" dirty="0">
                <a:solidFill>
                  <a:srgbClr val="FF0000"/>
                </a:solidFill>
              </a:rPr>
              <a:t>самостоятельно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 соответствии с </a:t>
            </a:r>
            <a:r>
              <a:rPr lang="ru-RU" dirty="0">
                <a:solidFill>
                  <a:srgbClr val="002060"/>
                </a:solidFill>
              </a:rPr>
              <a:t>настоящим </a:t>
            </a:r>
            <a:r>
              <a:rPr lang="ru-RU" dirty="0">
                <a:solidFill>
                  <a:srgbClr val="FF0000"/>
                </a:solidFill>
              </a:rPr>
              <a:t>ФГОС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СПО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1.11</a:t>
            </a:r>
            <a:r>
              <a:rPr lang="ru-RU" dirty="0">
                <a:solidFill>
                  <a:srgbClr val="002060"/>
                </a:solidFill>
              </a:rPr>
              <a:t>. Образовательная программа, реализуемая </a:t>
            </a:r>
            <a:r>
              <a:rPr lang="ru-RU" dirty="0">
                <a:solidFill>
                  <a:srgbClr val="FF0000"/>
                </a:solidFill>
              </a:rPr>
              <a:t>на базе основного общего</a:t>
            </a:r>
            <a:r>
              <a:rPr lang="ru-RU" dirty="0">
                <a:solidFill>
                  <a:srgbClr val="002060"/>
                </a:solidFill>
              </a:rPr>
              <a:t> образования, разрабатывается образовательной организацией </a:t>
            </a:r>
            <a:r>
              <a:rPr lang="ru-RU" dirty="0">
                <a:solidFill>
                  <a:srgbClr val="FF0000"/>
                </a:solidFill>
              </a:rPr>
              <a:t>на основе </a:t>
            </a:r>
            <a:r>
              <a:rPr lang="ru-RU" dirty="0">
                <a:solidFill>
                  <a:srgbClr val="002060"/>
                </a:solidFill>
              </a:rPr>
              <a:t>требований федерального государственного образовательного </a:t>
            </a:r>
            <a:r>
              <a:rPr lang="ru-RU" dirty="0">
                <a:solidFill>
                  <a:srgbClr val="FF0000"/>
                </a:solidFill>
              </a:rPr>
              <a:t>стандарта среднего общего </a:t>
            </a:r>
            <a:r>
              <a:rPr lang="ru-RU" dirty="0">
                <a:solidFill>
                  <a:srgbClr val="002060"/>
                </a:solidFill>
              </a:rPr>
              <a:t>образования и ФГОС СПО с учетом получаемой специальности.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21310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ФГОС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ТОП-50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Основное наполнение: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Требования к срокам обучения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Формам обучения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Наименования </a:t>
            </a:r>
            <a:r>
              <a:rPr lang="ru-RU" strike="sngStrike" dirty="0" smtClean="0">
                <a:solidFill>
                  <a:srgbClr val="FF0000"/>
                </a:solidFill>
              </a:rPr>
              <a:t>дисциплин</a:t>
            </a:r>
            <a:r>
              <a:rPr lang="ru-RU" dirty="0" smtClean="0">
                <a:solidFill>
                  <a:schemeClr val="tx2"/>
                </a:solidFill>
              </a:rPr>
              <a:t>, модулей, </a:t>
            </a:r>
            <a:r>
              <a:rPr lang="ru-RU" strike="sngStrike" dirty="0" smtClean="0">
                <a:solidFill>
                  <a:srgbClr val="FF0000"/>
                </a:solidFill>
              </a:rPr>
              <a:t>МДК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Распределение аудиторной и самостоятельной работы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Требования к физической культуре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Требования к безопасности жизнедеятельности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Форма ГИА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Отсылка к </a:t>
            </a:r>
            <a:r>
              <a:rPr lang="ru-RU" dirty="0" smtClean="0">
                <a:solidFill>
                  <a:schemeClr val="tx2"/>
                </a:solidFill>
              </a:rPr>
              <a:t>примерным ООП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правовой </a:t>
            </a:r>
            <a:r>
              <a:rPr lang="ru-RU" dirty="0">
                <a:solidFill>
                  <a:schemeClr val="tx2"/>
                </a:solidFill>
              </a:rPr>
              <a:t>статус ПООП имеют только программы, прошедшие экспертизу и внесенные в реестр ПООП, который ведется на  сайте </a:t>
            </a:r>
            <a:r>
              <a:rPr lang="ru-RU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ru-RU" dirty="0" smtClean="0">
                <a:solidFill>
                  <a:schemeClr val="tx2"/>
                </a:solidFill>
                <a:hlinkClick r:id="rId2"/>
              </a:rPr>
              <a:t>reestrspo.ru</a:t>
            </a:r>
            <a:r>
              <a:rPr lang="ru-RU" dirty="0" smtClean="0">
                <a:solidFill>
                  <a:schemeClr val="tx2"/>
                </a:solidFill>
              </a:rPr>
              <a:t>  </a:t>
            </a:r>
            <a:r>
              <a:rPr lang="ru-RU" dirty="0">
                <a:solidFill>
                  <a:schemeClr val="tx2"/>
                </a:solidFill>
              </a:rPr>
              <a:t>в информационно-телекоммуникационной сети «Интернет»</a:t>
            </a:r>
          </a:p>
        </p:txBody>
      </p:sp>
    </p:spTree>
    <p:extLst>
      <p:ext uri="{BB962C8B-B14F-4D97-AF65-F5344CB8AC3E}">
        <p14:creationId xmlns:p14="http://schemas.microsoft.com/office/powerpoint/2010/main" val="260107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1.6. Обучение по образовательной программе в образовательной организации осуществляется в очной и очно-заочной </a:t>
            </a:r>
            <a:r>
              <a:rPr lang="ru-RU" sz="1600" dirty="0">
                <a:solidFill>
                  <a:srgbClr val="FF0000"/>
                </a:solidFill>
              </a:rPr>
              <a:t>формах обучения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1.10. </a:t>
            </a:r>
            <a:r>
              <a:rPr lang="ru-RU" sz="1600" dirty="0">
                <a:solidFill>
                  <a:srgbClr val="FF0000"/>
                </a:solidFill>
              </a:rPr>
              <a:t>Срок получения </a:t>
            </a:r>
            <a:r>
              <a:rPr lang="ru-RU" sz="1600" dirty="0">
                <a:solidFill>
                  <a:schemeClr val="tx2"/>
                </a:solidFill>
              </a:rPr>
              <a:t>образования по образовательной программе в очной форме обучения вне зависимости от применяемых образовательных технологий, составляет: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на базе основного общего образования - 2 года 10 месяцев;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на базе среднего общего образования - 10 месяцев.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Срок получения образования по образовательной программе в очно-заочной форме обучения, вне зависимости от применяемых образовательных технологий, увеличивается по сравнению со сроком получения образования в очной форме обучения: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не более чем на 1,5 года при получении образования на базе основного общего образования;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не более чем на 1 год при получении образования на базе среднего общего образования.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94104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29956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1.6. Обучение по образовательной программе в образовательной организации осуществляется в очной, очно-заочной и заочной </a:t>
            </a:r>
            <a:r>
              <a:rPr lang="ru-RU" sz="1600" dirty="0">
                <a:solidFill>
                  <a:srgbClr val="FF0000"/>
                </a:solidFill>
              </a:rPr>
              <a:t>формах обучения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1.10. </a:t>
            </a:r>
            <a:r>
              <a:rPr lang="ru-RU" sz="1600" dirty="0">
                <a:solidFill>
                  <a:srgbClr val="FF0000"/>
                </a:solidFill>
              </a:rPr>
              <a:t>Срок получения </a:t>
            </a:r>
            <a:r>
              <a:rPr lang="ru-RU" sz="1600" dirty="0">
                <a:solidFill>
                  <a:schemeClr val="tx2"/>
                </a:solidFill>
              </a:rPr>
              <a:t>образования по образовательной программе в очной форме обучения вне зависимости от применяемых образовательных технологий, составляет: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на базе основного общего образования - 4 года 10 месяцев;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на базе среднего общего образования - 3 года 10 месяцев.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Срок получения образования по образовательной программе в очно-заочной и заочной формах обучения, вне зависимости от применяемых образовательных технологий, увеличивается по сравнению со сроком получения образования в очной форме обучения: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не более чем на 1,5 года при получении образования на базе основного общего образования;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не более чем на 1 год при получении образования на базе среднего общего образования.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7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2.1. Структура образовательной программы включает обязательную часть и часть, формируемую участниками образовательных отношений (вариативную часть).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Обязательная </a:t>
            </a:r>
            <a:r>
              <a:rPr lang="ru-RU" sz="2000" dirty="0">
                <a:solidFill>
                  <a:srgbClr val="002060"/>
                </a:solidFill>
              </a:rPr>
              <a:t>часть образовательной программы направлена на формирование общих и профессиональных компетенций, </a:t>
            </a:r>
            <a:r>
              <a:rPr lang="ru-RU" sz="2000" dirty="0" smtClean="0">
                <a:solidFill>
                  <a:srgbClr val="002060"/>
                </a:solidFill>
              </a:rPr>
              <a:t>предусмотренных главой </a:t>
            </a:r>
            <a:r>
              <a:rPr lang="en-US" sz="2000" dirty="0" smtClean="0">
                <a:solidFill>
                  <a:srgbClr val="002060"/>
                </a:solidFill>
              </a:rPr>
              <a:t>III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настоящего ФГОС СПО, и должна составлять не более </a:t>
            </a:r>
            <a:r>
              <a:rPr lang="ru-RU" sz="2000" dirty="0">
                <a:solidFill>
                  <a:srgbClr val="FF0000"/>
                </a:solidFill>
              </a:rPr>
              <a:t>80 процентов </a:t>
            </a:r>
            <a:r>
              <a:rPr lang="ru-RU" sz="2000" dirty="0">
                <a:solidFill>
                  <a:srgbClr val="002060"/>
                </a:solidFill>
              </a:rPr>
              <a:t>от общего объема времени, отведенного на ее освоение.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94104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29956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2.1</a:t>
            </a:r>
            <a:r>
              <a:rPr lang="ru-RU" sz="2000" dirty="0">
                <a:solidFill>
                  <a:srgbClr val="002060"/>
                </a:solidFill>
              </a:rPr>
              <a:t>. Структура образовательной программы включает обязательную часть и часть, формируемую участниками образовательных отношений (вариативную часть</a:t>
            </a:r>
            <a:r>
              <a:rPr lang="ru-RU" sz="2000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Обязательная </a:t>
            </a:r>
            <a:r>
              <a:rPr lang="ru-RU" sz="2000" dirty="0">
                <a:solidFill>
                  <a:srgbClr val="002060"/>
                </a:solidFill>
              </a:rPr>
              <a:t>часть образовательной программы направлена на формирование общих и профессиональных компетенций, </a:t>
            </a:r>
            <a:r>
              <a:rPr lang="ru-RU" sz="2000" dirty="0" smtClean="0">
                <a:solidFill>
                  <a:srgbClr val="002060"/>
                </a:solidFill>
              </a:rPr>
              <a:t>предусмотренных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главой </a:t>
            </a:r>
            <a:r>
              <a:rPr lang="en-US" sz="2000" smtClean="0">
                <a:solidFill>
                  <a:srgbClr val="002060"/>
                </a:solidFill>
              </a:rPr>
              <a:t>III</a:t>
            </a:r>
            <a:r>
              <a:rPr lang="ru-RU" sz="200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настоящего ФГОС СПО, и должна составлять не более </a:t>
            </a:r>
            <a:r>
              <a:rPr lang="ru-RU" sz="2000" dirty="0">
                <a:solidFill>
                  <a:srgbClr val="FF0000"/>
                </a:solidFill>
              </a:rPr>
              <a:t>70 процентов </a:t>
            </a:r>
            <a:r>
              <a:rPr lang="ru-RU" sz="2000" dirty="0">
                <a:solidFill>
                  <a:srgbClr val="002060"/>
                </a:solidFill>
              </a:rPr>
              <a:t>от общего объема времени, отведенного на ее освоение.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2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Вариативная </a:t>
            </a:r>
            <a:r>
              <a:rPr lang="ru-RU" sz="1600" dirty="0">
                <a:solidFill>
                  <a:srgbClr val="FF0000"/>
                </a:solidFill>
              </a:rPr>
              <a:t>часть </a:t>
            </a:r>
            <a:r>
              <a:rPr lang="ru-RU" sz="1600" dirty="0">
                <a:solidFill>
                  <a:srgbClr val="002060"/>
                </a:solidFill>
              </a:rPr>
              <a:t>образовательной программы (не менее 20 процентов) дает возможность </a:t>
            </a:r>
            <a:r>
              <a:rPr lang="ru-RU" sz="1600" dirty="0">
                <a:solidFill>
                  <a:srgbClr val="FF0000"/>
                </a:solidFill>
              </a:rPr>
              <a:t>расширения основного(</a:t>
            </a:r>
            <a:r>
              <a:rPr lang="ru-RU" sz="1600" dirty="0" err="1">
                <a:solidFill>
                  <a:srgbClr val="FF0000"/>
                </a:solidFill>
              </a:rPr>
              <a:t>ых</a:t>
            </a:r>
            <a:r>
              <a:rPr lang="ru-RU" sz="1600" dirty="0">
                <a:solidFill>
                  <a:srgbClr val="FF0000"/>
                </a:solidFill>
              </a:rPr>
              <a:t>) вида(</a:t>
            </a:r>
            <a:r>
              <a:rPr lang="ru-RU" sz="1600" dirty="0" err="1">
                <a:solidFill>
                  <a:srgbClr val="FF0000"/>
                </a:solidFill>
              </a:rPr>
              <a:t>ов</a:t>
            </a:r>
            <a:r>
              <a:rPr lang="ru-RU" sz="1600" dirty="0">
                <a:solidFill>
                  <a:srgbClr val="FF0000"/>
                </a:solidFill>
              </a:rPr>
              <a:t>) деятельности</a:t>
            </a:r>
            <a:r>
              <a:rPr lang="ru-RU" sz="1600" dirty="0">
                <a:solidFill>
                  <a:srgbClr val="002060"/>
                </a:solidFill>
              </a:rPr>
              <a:t>, к которым должен быть готов выпускник, освоивший образовательную программу, согласно сочетанию получаемых квалификаций, указанных </a:t>
            </a:r>
            <a:r>
              <a:rPr lang="ru-RU" sz="1600" dirty="0" smtClean="0">
                <a:solidFill>
                  <a:srgbClr val="002060"/>
                </a:solidFill>
              </a:rPr>
              <a:t>в пункте 1.12 </a:t>
            </a:r>
            <a:r>
              <a:rPr lang="ru-RU" sz="1600" dirty="0">
                <a:solidFill>
                  <a:srgbClr val="002060"/>
                </a:solidFill>
              </a:rPr>
              <a:t>настоящего ФГОС СПО (далее - основные виды деятельности), а также </a:t>
            </a:r>
            <a:r>
              <a:rPr lang="ru-RU" sz="1600" dirty="0">
                <a:solidFill>
                  <a:srgbClr val="FF0000"/>
                </a:solidFill>
              </a:rPr>
              <a:t>получения дополнительных компетенций</a:t>
            </a:r>
            <a:r>
              <a:rPr lang="ru-RU" sz="1600" dirty="0">
                <a:solidFill>
                  <a:srgbClr val="002060"/>
                </a:solidFill>
              </a:rPr>
              <a:t>, необходимых для обеспечения конкурентоспособности выпускника в соответствии с запросами регионального рынка труда.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</a:rPr>
              <a:t>Конкретное соотношение объемов</a:t>
            </a:r>
            <a:r>
              <a:rPr lang="ru-RU" sz="1600" dirty="0">
                <a:solidFill>
                  <a:srgbClr val="002060"/>
                </a:solidFill>
              </a:rPr>
              <a:t> обязательной части и вариативной части образовательной программы образовательная </a:t>
            </a:r>
            <a:r>
              <a:rPr lang="ru-RU" sz="1600" dirty="0">
                <a:solidFill>
                  <a:srgbClr val="FF0000"/>
                </a:solidFill>
              </a:rPr>
              <a:t>организация определяет самостоятельно </a:t>
            </a:r>
            <a:r>
              <a:rPr lang="ru-RU" sz="1600" dirty="0">
                <a:solidFill>
                  <a:srgbClr val="002060"/>
                </a:solidFill>
              </a:rPr>
              <a:t>в соответствии с требованиями настоящего пункта, а также </a:t>
            </a:r>
            <a:r>
              <a:rPr lang="ru-RU" sz="1600" dirty="0">
                <a:solidFill>
                  <a:srgbClr val="FF0000"/>
                </a:solidFill>
              </a:rPr>
              <a:t>с учетом примерной основной образовательной программы</a:t>
            </a:r>
            <a:r>
              <a:rPr lang="ru-RU" sz="1600" dirty="0">
                <a:solidFill>
                  <a:srgbClr val="002060"/>
                </a:solidFill>
              </a:rPr>
              <a:t> (далее - ПООП).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94104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29956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Вариативная </a:t>
            </a:r>
            <a:r>
              <a:rPr lang="ru-RU" sz="1600" dirty="0">
                <a:solidFill>
                  <a:srgbClr val="FF0000"/>
                </a:solidFill>
              </a:rPr>
              <a:t>часть </a:t>
            </a:r>
            <a:r>
              <a:rPr lang="ru-RU" sz="1600" dirty="0">
                <a:solidFill>
                  <a:srgbClr val="002060"/>
                </a:solidFill>
              </a:rPr>
              <a:t>образовательной программы (не менее 30 процентов) дает возможность </a:t>
            </a:r>
            <a:r>
              <a:rPr lang="ru-RU" sz="1600" dirty="0">
                <a:solidFill>
                  <a:srgbClr val="FF0000"/>
                </a:solidFill>
              </a:rPr>
              <a:t>расширения основного(</a:t>
            </a:r>
            <a:r>
              <a:rPr lang="ru-RU" sz="1600" dirty="0" err="1">
                <a:solidFill>
                  <a:srgbClr val="FF0000"/>
                </a:solidFill>
              </a:rPr>
              <a:t>ых</a:t>
            </a:r>
            <a:r>
              <a:rPr lang="ru-RU" sz="1600" dirty="0">
                <a:solidFill>
                  <a:srgbClr val="FF0000"/>
                </a:solidFill>
              </a:rPr>
              <a:t>) вида(</a:t>
            </a:r>
            <a:r>
              <a:rPr lang="ru-RU" sz="1600" dirty="0" err="1">
                <a:solidFill>
                  <a:srgbClr val="FF0000"/>
                </a:solidFill>
              </a:rPr>
              <a:t>ов</a:t>
            </a:r>
            <a:r>
              <a:rPr lang="ru-RU" sz="1600" dirty="0">
                <a:solidFill>
                  <a:srgbClr val="FF0000"/>
                </a:solidFill>
              </a:rPr>
              <a:t>) деятельности</a:t>
            </a:r>
            <a:r>
              <a:rPr lang="ru-RU" sz="1600" dirty="0">
                <a:solidFill>
                  <a:srgbClr val="002060"/>
                </a:solidFill>
              </a:rPr>
              <a:t>, к которым должен быть готов выпускник, освоивший образовательную программу, согласно выбранной квалификации, указанной </a:t>
            </a:r>
            <a:r>
              <a:rPr lang="ru-RU" sz="1600" dirty="0" smtClean="0">
                <a:solidFill>
                  <a:srgbClr val="002060"/>
                </a:solidFill>
              </a:rPr>
              <a:t>в пункте 1.12 </a:t>
            </a:r>
            <a:r>
              <a:rPr lang="ru-RU" sz="1600" dirty="0">
                <a:solidFill>
                  <a:srgbClr val="002060"/>
                </a:solidFill>
              </a:rPr>
              <a:t>настоящего ФГОС СПО (далее - основные виды деятельности), </a:t>
            </a:r>
            <a:r>
              <a:rPr lang="ru-RU" sz="1600" dirty="0">
                <a:solidFill>
                  <a:srgbClr val="FF0000"/>
                </a:solidFill>
              </a:rPr>
              <a:t>углубления подготовки </a:t>
            </a:r>
            <a:r>
              <a:rPr lang="ru-RU" sz="1600" dirty="0">
                <a:solidFill>
                  <a:srgbClr val="002060"/>
                </a:solidFill>
              </a:rPr>
              <a:t>обучающегося, а также </a:t>
            </a:r>
            <a:r>
              <a:rPr lang="ru-RU" sz="1600" dirty="0">
                <a:solidFill>
                  <a:srgbClr val="FF0000"/>
                </a:solidFill>
              </a:rPr>
              <a:t>получения дополнительных компетенций</a:t>
            </a:r>
            <a:r>
              <a:rPr lang="ru-RU" sz="1600" dirty="0">
                <a:solidFill>
                  <a:srgbClr val="002060"/>
                </a:solidFill>
              </a:rPr>
              <a:t>, необходимых для обеспечения конкурентоспособности выпускника в соответствии с запросами регионального рынка труда.</a:t>
            </a:r>
          </a:p>
          <a:p>
            <a:r>
              <a:rPr lang="ru-RU" sz="1600" dirty="0">
                <a:solidFill>
                  <a:srgbClr val="FF0000"/>
                </a:solidFill>
              </a:rPr>
              <a:t>Конкретное соотношение объемов </a:t>
            </a:r>
            <a:r>
              <a:rPr lang="ru-RU" sz="1600" dirty="0">
                <a:solidFill>
                  <a:srgbClr val="002060"/>
                </a:solidFill>
              </a:rPr>
              <a:t>обязательной части и вариативной части образовательной программы образовательная </a:t>
            </a:r>
            <a:r>
              <a:rPr lang="ru-RU" sz="1600" dirty="0">
                <a:solidFill>
                  <a:srgbClr val="FF0000"/>
                </a:solidFill>
              </a:rPr>
              <a:t>организация определяет самостоятельно </a:t>
            </a:r>
            <a:r>
              <a:rPr lang="ru-RU" sz="1600" dirty="0">
                <a:solidFill>
                  <a:srgbClr val="002060"/>
                </a:solidFill>
              </a:rPr>
              <a:t>в соответствии с требованиями настоящего пункта, а также </a:t>
            </a:r>
            <a:r>
              <a:rPr lang="ru-RU" sz="1600" dirty="0">
                <a:solidFill>
                  <a:srgbClr val="FF0000"/>
                </a:solidFill>
              </a:rPr>
              <a:t>с учетом примерной основной образовательной программы </a:t>
            </a:r>
            <a:r>
              <a:rPr lang="ru-RU" sz="1600" dirty="0">
                <a:solidFill>
                  <a:srgbClr val="002060"/>
                </a:solidFill>
              </a:rPr>
              <a:t>(далее - ПООП).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37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2.2. </a:t>
            </a:r>
            <a:r>
              <a:rPr lang="ru-RU" sz="1600" dirty="0">
                <a:solidFill>
                  <a:srgbClr val="FF0000"/>
                </a:solidFill>
              </a:rPr>
              <a:t>Образовательная программа имеет </a:t>
            </a:r>
            <a:r>
              <a:rPr lang="ru-RU" sz="1600" dirty="0">
                <a:solidFill>
                  <a:schemeClr val="tx2"/>
                </a:solidFill>
              </a:rPr>
              <a:t>следующую </a:t>
            </a:r>
            <a:r>
              <a:rPr lang="ru-RU" sz="1600" dirty="0">
                <a:solidFill>
                  <a:srgbClr val="FF0000"/>
                </a:solidFill>
              </a:rPr>
              <a:t>структуру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общепрофессиональный </a:t>
            </a:r>
            <a:r>
              <a:rPr lang="ru-RU" sz="1600" dirty="0">
                <a:solidFill>
                  <a:schemeClr val="tx2"/>
                </a:solidFill>
              </a:rPr>
              <a:t>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профессиональный 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государственная итоговая аттестация, которая завершается присвоением квалификаций квалифицированного рабочего, служащего, указанных в пункте 1.12 настоящего ФГОС СПО.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94104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29956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2.2. </a:t>
            </a:r>
            <a:r>
              <a:rPr lang="ru-RU" sz="1600" dirty="0">
                <a:solidFill>
                  <a:srgbClr val="FF0000"/>
                </a:solidFill>
              </a:rPr>
              <a:t>Образовательная программа имеет </a:t>
            </a:r>
            <a:r>
              <a:rPr lang="ru-RU" sz="1600" dirty="0">
                <a:solidFill>
                  <a:schemeClr val="tx2"/>
                </a:solidFill>
              </a:rPr>
              <a:t>следующую с</a:t>
            </a:r>
            <a:r>
              <a:rPr lang="ru-RU" sz="1600" dirty="0">
                <a:solidFill>
                  <a:srgbClr val="FF0000"/>
                </a:solidFill>
              </a:rPr>
              <a:t>труктуру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общий гуманитарный и социально-экономический 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математический и общий естественнонаучный 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общепрофессиональный 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профессиональный цикл;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2"/>
                </a:solidFill>
              </a:rPr>
              <a:t>государственная итоговая аттестация, которая завершается присвоением квалификации специалиста среднего звена, указанной в пункте 1.12 настоящего ФГОС СПО</a:t>
            </a:r>
            <a:r>
              <a:rPr lang="ru-RU" sz="16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9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979" y="152272"/>
            <a:ext cx="10000118" cy="1021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ФГОС ТОП-50 </a:t>
            </a:r>
            <a:br>
              <a:rPr lang="ru-RU" dirty="0" smtClean="0"/>
            </a:br>
            <a:r>
              <a:rPr lang="ru-RU" sz="3600" dirty="0" smtClean="0"/>
              <a:t>(или актуализированные стандарты в АТК)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350247"/>
              </p:ext>
            </p:extLst>
          </p:nvPr>
        </p:nvGraphicFramePr>
        <p:xfrm>
          <a:off x="272956" y="1473958"/>
          <a:ext cx="11600596" cy="4642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0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85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Отделение 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Отделение 2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Отделение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Отделение 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531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43.01.02 Парикмахер</a:t>
                      </a:r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43.01.09 Повар, кондитер</a:t>
                      </a:r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15.01.05 Сварщик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(ручной и частично механизированной сварки (наплавки))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08.01.07 Мастер общестроительных работ</a:t>
                      </a:r>
                    </a:p>
                    <a:p>
                      <a:pPr algn="ctr"/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18.01.02 Лаборант-эколог</a:t>
                      </a:r>
                    </a:p>
                    <a:p>
                      <a:pPr algn="ctr"/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23.01.03 Автомеханик</a:t>
                      </a:r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08.01.10 Мастер жилищно-коммунального хозяйства</a:t>
                      </a:r>
                    </a:p>
                    <a:p>
                      <a:pPr algn="ctr"/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4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15.01.05 Сварщик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(ручной и частично механизированной сварки (наплавки)) </a:t>
                      </a:r>
                    </a:p>
                    <a:p>
                      <a:pPr algn="ctr"/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08.10.18 Электромонтажник электрических сетей</a:t>
                      </a:r>
                      <a:r>
                        <a:rPr lang="ru-RU" b="1" i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и электрооборудования</a:t>
                      </a:r>
                      <a:endParaRPr lang="ru-RU" b="1" i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682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128588"/>
            <a:ext cx="10515600" cy="1325562"/>
          </a:xfrm>
        </p:spPr>
        <p:txBody>
          <a:bodyPr>
            <a:normAutofit fontScale="90000"/>
          </a:bodyPr>
          <a:lstStyle/>
          <a:p>
            <a:pPr marL="2060575" indent="-2060575"/>
            <a:r>
              <a:rPr lang="ru-RU" dirty="0" smtClean="0"/>
              <a:t>ФГОС по ТОП-50</a:t>
            </a:r>
            <a:br>
              <a:rPr lang="ru-RU" dirty="0" smtClean="0"/>
            </a:br>
            <a:r>
              <a:rPr lang="ru-RU" sz="1800" dirty="0"/>
              <a:t>Срок получения </a:t>
            </a:r>
            <a:r>
              <a:rPr lang="ru-RU" sz="1800" dirty="0" smtClean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на базе </a:t>
            </a:r>
            <a:r>
              <a:rPr lang="ru-RU" sz="1800" dirty="0" smtClean="0"/>
              <a:t>ООО- </a:t>
            </a:r>
            <a:r>
              <a:rPr lang="ru-RU" sz="1800" dirty="0"/>
              <a:t>2 года 10 месяцев;</a:t>
            </a:r>
            <a:br>
              <a:rPr lang="ru-RU" sz="1800" dirty="0"/>
            </a:br>
            <a:r>
              <a:rPr lang="ru-RU" sz="1800" dirty="0"/>
              <a:t>на базе </a:t>
            </a:r>
            <a:r>
              <a:rPr lang="ru-RU" sz="1800" dirty="0" smtClean="0"/>
              <a:t>СОО- </a:t>
            </a:r>
            <a:r>
              <a:rPr lang="ru-RU" sz="1800" dirty="0"/>
              <a:t>10 месяцев.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647700"/>
            <a:ext cx="5157788" cy="5349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ПРОФЕССИИ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09987646"/>
              </p:ext>
            </p:extLst>
          </p:nvPr>
        </p:nvGraphicFramePr>
        <p:xfrm>
          <a:off x="0" y="1454150"/>
          <a:ext cx="10590662" cy="4676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5901">
                  <a:extLst>
                    <a:ext uri="{9D8B030D-6E8A-4147-A177-3AD203B41FA5}">
                      <a16:colId xmlns:a16="http://schemas.microsoft.com/office/drawing/2014/main" val="3912555632"/>
                    </a:ext>
                  </a:extLst>
                </a:gridCol>
                <a:gridCol w="4014761">
                  <a:extLst>
                    <a:ext uri="{9D8B030D-6E8A-4147-A177-3AD203B41FA5}">
                      <a16:colId xmlns:a16="http://schemas.microsoft.com/office/drawing/2014/main" val="2888075606"/>
                    </a:ext>
                  </a:extLst>
                </a:gridCol>
              </a:tblGrid>
              <a:tr h="53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Структура образовательной программы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Объем образовательной программы в академических часах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156811274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Общепрофессиональный цикл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не менее 180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2652586764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Профессиональный цикл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не менее 972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4245384910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Государственная итоговая аттестация: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2245713222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36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852028381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72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595232423"/>
                  </a:ext>
                </a:extLst>
              </a:tr>
              <a:tr h="3437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объем образовательной программы: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58190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1476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2613646020"/>
                  </a:ext>
                </a:extLst>
              </a:tr>
              <a:tr h="1123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4248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83010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16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76400" y="128588"/>
            <a:ext cx="10515600" cy="1325562"/>
          </a:xfrm>
        </p:spPr>
        <p:txBody>
          <a:bodyPr>
            <a:normAutofit fontScale="90000"/>
          </a:bodyPr>
          <a:lstStyle/>
          <a:p>
            <a:pPr marL="2060575" indent="-2060575"/>
            <a:r>
              <a:rPr lang="ru-RU" dirty="0" smtClean="0"/>
              <a:t>ФГОС по ТОП-50</a:t>
            </a:r>
            <a:br>
              <a:rPr lang="ru-RU" dirty="0" smtClean="0"/>
            </a:br>
            <a:r>
              <a:rPr lang="ru-RU" sz="1800" dirty="0"/>
              <a:t>Срок получения </a:t>
            </a:r>
            <a:r>
              <a:rPr lang="ru-RU" sz="1800" dirty="0" smtClean="0"/>
              <a:t>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на базе </a:t>
            </a:r>
            <a:r>
              <a:rPr lang="ru-RU" sz="1800" dirty="0" smtClean="0"/>
              <a:t>ООО- 3 </a:t>
            </a:r>
            <a:r>
              <a:rPr lang="ru-RU" sz="1800" dirty="0"/>
              <a:t>года 10 месяцев;</a:t>
            </a:r>
            <a:br>
              <a:rPr lang="ru-RU" sz="1800" dirty="0"/>
            </a:br>
            <a:r>
              <a:rPr lang="ru-RU" sz="1800" dirty="0"/>
              <a:t>на базе </a:t>
            </a:r>
            <a:r>
              <a:rPr lang="ru-RU" sz="1800" dirty="0" smtClean="0"/>
              <a:t>СОО-  1 ГОД 10 </a:t>
            </a:r>
            <a:r>
              <a:rPr lang="ru-RU" sz="1800" dirty="0"/>
              <a:t>месяцев.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674688"/>
            <a:ext cx="2025650" cy="5349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ПРОФЕССИИ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81530462"/>
              </p:ext>
            </p:extLst>
          </p:nvPr>
        </p:nvGraphicFramePr>
        <p:xfrm>
          <a:off x="0" y="1454150"/>
          <a:ext cx="10590662" cy="4676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5901">
                  <a:extLst>
                    <a:ext uri="{9D8B030D-6E8A-4147-A177-3AD203B41FA5}">
                      <a16:colId xmlns:a16="http://schemas.microsoft.com/office/drawing/2014/main" val="3912555632"/>
                    </a:ext>
                  </a:extLst>
                </a:gridCol>
                <a:gridCol w="4014761">
                  <a:extLst>
                    <a:ext uri="{9D8B030D-6E8A-4147-A177-3AD203B41FA5}">
                      <a16:colId xmlns:a16="http://schemas.microsoft.com/office/drawing/2014/main" val="2888075606"/>
                    </a:ext>
                  </a:extLst>
                </a:gridCol>
              </a:tblGrid>
              <a:tr h="536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Структура образовательной программы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Объем образовательной программы в академических часах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156811274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Общепрофессиональный цикл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324</a:t>
                      </a:r>
                    </a:p>
                  </a:txBody>
                  <a:tcPr marL="27940" marR="27940"/>
                </a:tc>
                <a:extLst>
                  <a:ext uri="{0D108BD9-81ED-4DB2-BD59-A6C34878D82A}">
                    <a16:rowId xmlns:a16="http://schemas.microsoft.com/office/drawing/2014/main" val="2652586764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Профессиональный цикл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1980</a:t>
                      </a:r>
                    </a:p>
                  </a:txBody>
                  <a:tcPr marL="27940" marR="27940"/>
                </a:tc>
                <a:extLst>
                  <a:ext uri="{0D108BD9-81ED-4DB2-BD59-A6C34878D82A}">
                    <a16:rowId xmlns:a16="http://schemas.microsoft.com/office/drawing/2014/main" val="4245384910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Государственная итоговая аттестация: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2245713222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36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852028381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extLst>
                  <a:ext uri="{0D108BD9-81ED-4DB2-BD59-A6C34878D82A}">
                    <a16:rowId xmlns:a16="http://schemas.microsoft.com/office/drawing/2014/main" val="1595232423"/>
                  </a:ext>
                </a:extLst>
              </a:tr>
              <a:tr h="3437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объем образовательной программы: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658190"/>
                  </a:ext>
                </a:extLst>
              </a:tr>
              <a:tr h="34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2952</a:t>
                      </a:r>
                    </a:p>
                  </a:txBody>
                  <a:tcPr marL="27940" marR="27940"/>
                </a:tc>
                <a:extLst>
                  <a:ext uri="{0D108BD9-81ED-4DB2-BD59-A6C34878D82A}">
                    <a16:rowId xmlns:a16="http://schemas.microsoft.com/office/drawing/2014/main" val="2613646020"/>
                  </a:ext>
                </a:extLst>
              </a:tr>
              <a:tr h="1123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835" marR="34835" marT="57309" marB="57309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5724</a:t>
                      </a:r>
                    </a:p>
                  </a:txBody>
                  <a:tcPr marL="27940" marR="27940"/>
                </a:tc>
                <a:extLst>
                  <a:ext uri="{0D108BD9-81ED-4DB2-BD59-A6C34878D82A}">
                    <a16:rowId xmlns:a16="http://schemas.microsoft.com/office/drawing/2014/main" val="83010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971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638175"/>
            <a:ext cx="2308225" cy="5349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СПЕЦИАЛЬНОСТИ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75791"/>
              </p:ext>
            </p:extLst>
          </p:nvPr>
        </p:nvGraphicFramePr>
        <p:xfrm>
          <a:off x="327547" y="1522977"/>
          <a:ext cx="11341289" cy="4530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9130">
                  <a:extLst>
                    <a:ext uri="{9D8B030D-6E8A-4147-A177-3AD203B41FA5}">
                      <a16:colId xmlns:a16="http://schemas.microsoft.com/office/drawing/2014/main" val="3551079671"/>
                    </a:ext>
                  </a:extLst>
                </a:gridCol>
                <a:gridCol w="4062159">
                  <a:extLst>
                    <a:ext uri="{9D8B030D-6E8A-4147-A177-3AD203B41FA5}">
                      <a16:colId xmlns:a16="http://schemas.microsoft.com/office/drawing/2014/main" val="531274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Структура образовательной программы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Объем образовательной программы в академических часах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323196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гуманитарный и социально-экономический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468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668646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Математический и общий естественнонаучный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144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44174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Общепрофессиональный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612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421283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Профессиональный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1728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448578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Государственная итоговая аттестация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216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7741972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объем образовательной программы: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77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4464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873322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5940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386886050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920240" y="71660"/>
            <a:ext cx="105310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0575" indent="-2060575"/>
            <a:r>
              <a:rPr lang="ru-RU" dirty="0" smtClean="0"/>
              <a:t>ФГОС по ТОП-50</a:t>
            </a:r>
            <a:br>
              <a:rPr lang="ru-RU" dirty="0" smtClean="0"/>
            </a:br>
            <a:r>
              <a:rPr lang="ru-RU" sz="1800" dirty="0" smtClean="0"/>
              <a:t>Срок получения :</a:t>
            </a:r>
            <a:br>
              <a:rPr lang="ru-RU" sz="1800" dirty="0" smtClean="0"/>
            </a:br>
            <a:r>
              <a:rPr lang="ru-RU" sz="1800" dirty="0" smtClean="0"/>
              <a:t>на базе ООО - 3 года 10 месяцев;</a:t>
            </a:r>
            <a:br>
              <a:rPr lang="ru-RU" sz="1800" dirty="0" smtClean="0"/>
            </a:br>
            <a:r>
              <a:rPr lang="ru-RU" sz="1800" dirty="0" smtClean="0"/>
              <a:t>на базе СОО - </a:t>
            </a:r>
            <a:r>
              <a:rPr lang="ru-RU" sz="1800" dirty="0"/>
              <a:t>2 года 10 месяцев;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88216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0" y="638175"/>
            <a:ext cx="1631950" cy="5349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ППССЗ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10778"/>
              </p:ext>
            </p:extLst>
          </p:nvPr>
        </p:nvGraphicFramePr>
        <p:xfrm>
          <a:off x="354842" y="1550273"/>
          <a:ext cx="11341289" cy="4530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9130">
                  <a:extLst>
                    <a:ext uri="{9D8B030D-6E8A-4147-A177-3AD203B41FA5}">
                      <a16:colId xmlns:a16="http://schemas.microsoft.com/office/drawing/2014/main" val="3551079671"/>
                    </a:ext>
                  </a:extLst>
                </a:gridCol>
                <a:gridCol w="4062159">
                  <a:extLst>
                    <a:ext uri="{9D8B030D-6E8A-4147-A177-3AD203B41FA5}">
                      <a16:colId xmlns:a16="http://schemas.microsoft.com/office/drawing/2014/main" val="5312740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Структура образовательной программы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Объем образовательной программы в академических часах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323196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гуманитарный и социально-экономический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не менее 504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668646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Математический и общий естественнонаучный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не менее 180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44174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Общепрофессиональный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не менее 648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421283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Профессиональный цикл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не менее 2664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448578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Государственная итоговая аттестация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216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7741972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Общий объем образовательной программы: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77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5940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873322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на базе основного общего образования, включая получение среднего общего образования в соответствии с требованиями федерального государственного образовательного стандарта среднего общего образования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7416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386886050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935707" y="716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060575" indent="-2060575"/>
            <a:r>
              <a:rPr lang="ru-RU" dirty="0" smtClean="0"/>
              <a:t>ФГОС по ТОП-50</a:t>
            </a:r>
            <a:br>
              <a:rPr lang="ru-RU" dirty="0" smtClean="0"/>
            </a:br>
            <a:r>
              <a:rPr lang="ru-RU" sz="1800" dirty="0" smtClean="0"/>
              <a:t>Срок получения :</a:t>
            </a:r>
            <a:br>
              <a:rPr lang="ru-RU" sz="1800" dirty="0" smtClean="0"/>
            </a:br>
            <a:r>
              <a:rPr lang="ru-RU" sz="1800" dirty="0" smtClean="0"/>
              <a:t>на базе ООО - 4 года 10 месяцев;</a:t>
            </a:r>
            <a:br>
              <a:rPr lang="ru-RU" sz="1800" dirty="0" smtClean="0"/>
            </a:br>
            <a:r>
              <a:rPr lang="ru-RU" sz="1800" dirty="0" smtClean="0"/>
              <a:t>на базе СОО - 3 </a:t>
            </a:r>
            <a:r>
              <a:rPr lang="ru-RU" sz="1800" dirty="0"/>
              <a:t>года 10 месяцев;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2710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680" y="273685"/>
            <a:ext cx="10226040" cy="1325563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ФГОС по ТОП-50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176" y="1593669"/>
            <a:ext cx="9446623" cy="45832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Часы, указанные в общем объеме образовательной программы,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распределяются на </a:t>
            </a:r>
          </a:p>
          <a:p>
            <a:pPr marL="0" indent="0" algn="just">
              <a:buFont typeface="Symbol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 учебные занятия, </a:t>
            </a:r>
          </a:p>
          <a:p>
            <a:pPr marL="0" indent="0" algn="just">
              <a:buFont typeface="Symbol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 практики,</a:t>
            </a:r>
          </a:p>
          <a:p>
            <a:pPr marL="0" indent="0" algn="just">
              <a:buFont typeface="Symbol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 консультации,</a:t>
            </a:r>
          </a:p>
          <a:p>
            <a:pPr marL="0" indent="0" algn="just">
              <a:buFont typeface="Symbol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 самостоятельную работу, </a:t>
            </a:r>
          </a:p>
          <a:p>
            <a:pPr marL="274638" indent="-274638" algn="just">
              <a:buFont typeface="Symbol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промежуточную аттестацию (экзамены, зачеты, дифференцированные зачеты, экзамены по модулям)</a:t>
            </a:r>
          </a:p>
          <a:p>
            <a:pPr marL="0" indent="0" algn="just">
              <a:buFont typeface="Symbol" pitchFamily="18" charset="2"/>
              <a:buChar char=""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Font typeface="Symbol" pitchFamily="18" charset="2"/>
              <a:buChar char=""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04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45660" y="1894114"/>
            <a:ext cx="5839227" cy="3863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2.4</a:t>
            </a:r>
            <a:r>
              <a:rPr lang="ru-RU" sz="1800" dirty="0">
                <a:solidFill>
                  <a:schemeClr val="tx2"/>
                </a:solidFill>
              </a:rPr>
              <a:t>. В общепрофессиональном и профессиональном циклах (далее - учебные циклы) </a:t>
            </a:r>
            <a:r>
              <a:rPr lang="ru-RU" sz="1800" dirty="0">
                <a:solidFill>
                  <a:srgbClr val="FF0000"/>
                </a:solidFill>
              </a:rPr>
              <a:t>выделяется объем работы обучающихся во взаимодействии с преподавателем </a:t>
            </a:r>
            <a:r>
              <a:rPr lang="ru-RU" sz="1800" dirty="0">
                <a:solidFill>
                  <a:schemeClr val="tx2"/>
                </a:solidFill>
              </a:rPr>
              <a:t>по видам учебных занятий (урок, практическое занятие, </a:t>
            </a:r>
            <a:r>
              <a:rPr lang="ru-RU" sz="1800" dirty="0">
                <a:solidFill>
                  <a:srgbClr val="FF0000"/>
                </a:solidFill>
              </a:rPr>
              <a:t>лабораторное занятие</a:t>
            </a:r>
            <a:r>
              <a:rPr lang="ru-RU" sz="1800" dirty="0">
                <a:solidFill>
                  <a:schemeClr val="tx2"/>
                </a:solidFill>
              </a:rPr>
              <a:t>, консультация, лекция, семинар), практики (в профессиональном цикле) и самостоятельной работы обучающихся.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На </a:t>
            </a:r>
            <a:r>
              <a:rPr lang="ru-RU" sz="1800" dirty="0">
                <a:solidFill>
                  <a:schemeClr val="tx2"/>
                </a:solidFill>
              </a:rPr>
              <a:t>проведение учебных занятий и практик при освоении учебных циклов образовательной программы в очной форме обучения должно быть выделено не менее 80 процентов от объема учебных циклов образовательной программы, предусмотренного Таблицей N 1 настоящего ФГОС СПО, в очно-заочной форме обучения - не менее 25 процентов.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666180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2.4. В общем гуманитарном и социально-экономическом, математическом и общем естественнонаучном, общепрофессиональном и профессиональном циклах (далее - учебные циклы) образовательной программы </a:t>
            </a:r>
            <a:r>
              <a:rPr lang="ru-RU" sz="1800" dirty="0">
                <a:solidFill>
                  <a:srgbClr val="FF0000"/>
                </a:solidFill>
              </a:rPr>
              <a:t>выделяется объем работы обучающихся во взаимодействии с преподавателем </a:t>
            </a:r>
            <a:r>
              <a:rPr lang="ru-RU" sz="1800" dirty="0">
                <a:solidFill>
                  <a:schemeClr val="tx2"/>
                </a:solidFill>
              </a:rPr>
              <a:t>по видам учебных занятий (урок, практическое занятие, </a:t>
            </a:r>
            <a:r>
              <a:rPr lang="ru-RU" sz="1800" dirty="0">
                <a:solidFill>
                  <a:srgbClr val="FF0000"/>
                </a:solidFill>
              </a:rPr>
              <a:t>лабораторное занятие</a:t>
            </a:r>
            <a:r>
              <a:rPr lang="ru-RU" sz="1800" dirty="0">
                <a:solidFill>
                  <a:schemeClr val="tx2"/>
                </a:solidFill>
              </a:rPr>
              <a:t>, консультация, лекция, семинар), практики (в профессиональном цикле) и самостоятельной работы обучающихся.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На проведение учебных занятий и практик при освоении учебных циклов образовательной программы в очной форме обучения должно быть выделено не менее 70 процентов от объема учебных циклов образовательной программы, предусмотренного Таблицей 1 настоящего ФГОС СПО, в очно-заочной форме обучения - не менее 25 процентов, в заочной форме обучения - не менее 10 процентов.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09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83442" y="2266685"/>
            <a:ext cx="11177516" cy="4359707"/>
          </a:xfrm>
        </p:spPr>
        <p:txBody>
          <a:bodyPr>
            <a:noAutofit/>
          </a:bodyPr>
          <a:lstStyle/>
          <a:p>
            <a:pPr marL="0" indent="534988" algn="just">
              <a:buNone/>
            </a:pPr>
            <a:r>
              <a:rPr lang="ru-RU" dirty="0">
                <a:solidFill>
                  <a:schemeClr val="tx2"/>
                </a:solidFill>
              </a:rPr>
              <a:t>В учебные циклы включается </a:t>
            </a:r>
            <a:r>
              <a:rPr lang="ru-RU" dirty="0">
                <a:solidFill>
                  <a:srgbClr val="C00000"/>
                </a:solidFill>
              </a:rPr>
              <a:t>промежуточная аттестация </a:t>
            </a:r>
            <a:r>
              <a:rPr lang="ru-RU" dirty="0">
                <a:solidFill>
                  <a:schemeClr val="tx2"/>
                </a:solidFill>
              </a:rPr>
              <a:t>обучающихся, которая осуществляется </a:t>
            </a:r>
            <a:r>
              <a:rPr lang="ru-RU" dirty="0">
                <a:solidFill>
                  <a:srgbClr val="C00000"/>
                </a:solidFill>
              </a:rPr>
              <a:t>в рамках освоения указанных циклов</a:t>
            </a:r>
            <a:r>
              <a:rPr lang="ru-RU" dirty="0">
                <a:solidFill>
                  <a:schemeClr val="tx2"/>
                </a:solidFill>
              </a:rPr>
              <a:t> в соответствии с разработанными образовательной организацией </a:t>
            </a:r>
            <a:r>
              <a:rPr lang="ru-RU" dirty="0">
                <a:solidFill>
                  <a:srgbClr val="C00000"/>
                </a:solidFill>
              </a:rPr>
              <a:t>фондами оценочных средств</a:t>
            </a:r>
            <a:r>
              <a:rPr lang="ru-RU" dirty="0">
                <a:solidFill>
                  <a:schemeClr val="tx2"/>
                </a:solidFill>
              </a:rPr>
              <a:t>, позволяющими оценить достижения запланированных по отдельным дисциплинам, модулям и практикам результатов обучения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45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2.5. Освоение общепрофессионального цикла образовательной программы в очной форме обучения должно предусматривать освоение дисциплины "</a:t>
            </a:r>
            <a:r>
              <a:rPr lang="ru-RU" sz="1800" dirty="0">
                <a:solidFill>
                  <a:srgbClr val="C00000"/>
                </a:solidFill>
              </a:rPr>
              <a:t>Физическая культура</a:t>
            </a:r>
            <a:r>
              <a:rPr lang="ru-RU" sz="1800" dirty="0">
                <a:solidFill>
                  <a:schemeClr val="tx2"/>
                </a:solidFill>
              </a:rPr>
              <a:t>" в объеме </a:t>
            </a:r>
            <a:r>
              <a:rPr lang="ru-RU" sz="1800" dirty="0">
                <a:solidFill>
                  <a:srgbClr val="C00000"/>
                </a:solidFill>
              </a:rPr>
              <a:t>не менее 40 </a:t>
            </a:r>
            <a:r>
              <a:rPr lang="ru-RU" sz="1800" dirty="0">
                <a:solidFill>
                  <a:schemeClr val="tx2"/>
                </a:solidFill>
              </a:rPr>
              <a:t>академических часов и дисциплины "</a:t>
            </a:r>
            <a:r>
              <a:rPr lang="ru-RU" sz="1800" dirty="0">
                <a:solidFill>
                  <a:srgbClr val="C00000"/>
                </a:solidFill>
              </a:rPr>
              <a:t>Безопасность жизнедеятельности" в объеме 36 академических </a:t>
            </a:r>
            <a:r>
              <a:rPr lang="ru-RU" sz="1800" dirty="0">
                <a:solidFill>
                  <a:schemeClr val="tx2"/>
                </a:solidFill>
              </a:rPr>
              <a:t>часов, из них на освоение основ военной службы (для юношей) - 70 процентов от общего объема времени, отведенного на указанную дисциплину.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Образовательной программой для подгрупп девушек может быть предусмотрено использование 70 процентов от общего объема времени дисциплины "Безопасность жизнедеятельности", предусмотренного на изучение основ военной службы, на освоение основ медицинских знаний.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02660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2.5. Обязательная часть общего гуманитарного и социально-экономического цикла образовательной программы должна предусматривать изучение следующих обязательных дисциплин: "Основы философии", "История", "Иностранный язык в профессиональной деятельности", "Физическая культура".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Общий объем дисциплины "</a:t>
            </a:r>
            <a:r>
              <a:rPr lang="ru-RU" sz="1800" dirty="0">
                <a:solidFill>
                  <a:srgbClr val="C00000"/>
                </a:solidFill>
              </a:rPr>
              <a:t>Физическая культура</a:t>
            </a:r>
            <a:r>
              <a:rPr lang="ru-RU" sz="1800" dirty="0">
                <a:solidFill>
                  <a:schemeClr val="tx2"/>
                </a:solidFill>
              </a:rPr>
              <a:t>" </a:t>
            </a:r>
            <a:r>
              <a:rPr lang="ru-RU" sz="1800" dirty="0">
                <a:solidFill>
                  <a:srgbClr val="C00000"/>
                </a:solidFill>
              </a:rPr>
              <a:t>не может быть менее 160 </a:t>
            </a:r>
            <a:r>
              <a:rPr lang="ru-RU" sz="1800" dirty="0">
                <a:solidFill>
                  <a:schemeClr val="tx2"/>
                </a:solidFill>
              </a:rPr>
              <a:t>академических </a:t>
            </a:r>
            <a:r>
              <a:rPr lang="ru-RU" sz="1800" dirty="0" smtClean="0">
                <a:solidFill>
                  <a:schemeClr val="tx2"/>
                </a:solidFill>
              </a:rPr>
              <a:t>часов…</a:t>
            </a:r>
            <a:endParaRPr lang="ru-RU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2.7</a:t>
            </a:r>
            <a:r>
              <a:rPr lang="ru-RU" sz="1800" dirty="0">
                <a:solidFill>
                  <a:schemeClr val="tx2"/>
                </a:solidFill>
              </a:rPr>
              <a:t>. Освоение общепрофессионального цикла образовательной программы в очной форме обучения должно предусматривать изучение дисциплины "</a:t>
            </a:r>
            <a:r>
              <a:rPr lang="ru-RU" sz="1800" dirty="0">
                <a:solidFill>
                  <a:srgbClr val="C00000"/>
                </a:solidFill>
              </a:rPr>
              <a:t>Безопасность жизнедеятельности" в объеме 68 </a:t>
            </a:r>
            <a:r>
              <a:rPr lang="ru-RU" sz="1800" dirty="0">
                <a:solidFill>
                  <a:schemeClr val="tx2"/>
                </a:solidFill>
              </a:rPr>
              <a:t>академических часов, из них на освоение основ военной службы (для юношей) - 70 процентов от общего объема времени, отведенного на указанную дисциплину.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28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3954" y="1933304"/>
            <a:ext cx="10946675" cy="4086508"/>
          </a:xfrm>
        </p:spPr>
        <p:txBody>
          <a:bodyPr>
            <a:noAutofit/>
          </a:bodyPr>
          <a:lstStyle/>
          <a:p>
            <a:pPr marL="0" indent="534988" algn="just">
              <a:buNone/>
            </a:pPr>
            <a:r>
              <a:rPr lang="ru-RU" dirty="0">
                <a:solidFill>
                  <a:schemeClr val="tx2"/>
                </a:solidFill>
              </a:rPr>
              <a:t>При формировании образовательной программы образовательная организация </a:t>
            </a:r>
            <a:r>
              <a:rPr lang="ru-RU" dirty="0">
                <a:solidFill>
                  <a:srgbClr val="C00000"/>
                </a:solidFill>
              </a:rPr>
              <a:t>должна предусматривать включение адаптационных дисциплин</a:t>
            </a:r>
            <a:r>
              <a:rPr lang="ru-RU" dirty="0">
                <a:solidFill>
                  <a:schemeClr val="tx2"/>
                </a:solidFill>
              </a:rPr>
              <a:t>, обеспечивающих коррекцию нарушений развития и социальную адаптацию обучающихся инвалидов и лиц с ограниченными возможностями здоровья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176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354842" y="1829956"/>
            <a:ext cx="5642733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2.7. Профессиональный цикл образовательной программы включает профессиональные модули, которые формируются в соответствии с основными видами деятельности, предусмотренными настоящим ФГОС СПО.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В профессиональный цикл образовательной программы входят следующие виды практик: </a:t>
            </a:r>
            <a:r>
              <a:rPr lang="ru-RU" sz="1800" b="1" dirty="0">
                <a:solidFill>
                  <a:schemeClr val="tx2"/>
                </a:solidFill>
              </a:rPr>
              <a:t>учебная практика </a:t>
            </a:r>
            <a:r>
              <a:rPr lang="ru-RU" sz="1800" b="1" dirty="0">
                <a:solidFill>
                  <a:srgbClr val="C00000"/>
                </a:solidFill>
              </a:rPr>
              <a:t>и</a:t>
            </a:r>
            <a:r>
              <a:rPr lang="ru-RU" sz="1800" b="1" dirty="0">
                <a:solidFill>
                  <a:schemeClr val="tx2"/>
                </a:solidFill>
              </a:rPr>
              <a:t> производственная практика.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Учебная и производственная практики проводятся при освоении обучающимися профессиональных компетенций в рамках профессиональных модулей и реализовываются как в несколько периодов, так и </a:t>
            </a:r>
            <a:r>
              <a:rPr lang="ru-RU" sz="1800" dirty="0" err="1">
                <a:solidFill>
                  <a:schemeClr val="tx2"/>
                </a:solidFill>
              </a:rPr>
              <a:t>рассредоточенно</a:t>
            </a:r>
            <a:r>
              <a:rPr lang="ru-RU" sz="1800" dirty="0">
                <a:solidFill>
                  <a:schemeClr val="tx2"/>
                </a:solidFill>
              </a:rPr>
              <a:t>, чередуясь с теоретическими занятиями в рамках профессиональных модулей.</a:t>
            </a:r>
          </a:p>
          <a:p>
            <a:pPr marL="0" indent="0">
              <a:buNone/>
            </a:pP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1802660"/>
            <a:ext cx="5837830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2.8. Профессиональный цикл образовательной программы включает профессиональные модули, которые формируются в соответствии с основными видами деятельности, предусмотренными настоящим ФГОС СПО.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В профессиональный цикл образовательной программы входят следующие виды практик: у</a:t>
            </a:r>
            <a:r>
              <a:rPr lang="ru-RU" sz="1800" b="1" dirty="0">
                <a:solidFill>
                  <a:schemeClr val="tx2"/>
                </a:solidFill>
              </a:rPr>
              <a:t>чебная практика </a:t>
            </a:r>
            <a:r>
              <a:rPr lang="ru-RU" sz="1800" b="1" dirty="0">
                <a:solidFill>
                  <a:srgbClr val="C00000"/>
                </a:solidFill>
              </a:rPr>
              <a:t>и</a:t>
            </a:r>
            <a:r>
              <a:rPr lang="ru-RU" sz="1800" b="1" dirty="0">
                <a:solidFill>
                  <a:schemeClr val="tx2"/>
                </a:solidFill>
              </a:rPr>
              <a:t> производственная практика.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</a:rPr>
              <a:t>Учебная и производственная практики проводятся при освоении обучающимися профессиональных компетенций в рамках профессиональных модулей и реализовываются как в несколько периодов, так и </a:t>
            </a:r>
            <a:r>
              <a:rPr lang="ru-RU" sz="1800" dirty="0" err="1">
                <a:solidFill>
                  <a:schemeClr val="tx2"/>
                </a:solidFill>
              </a:rPr>
              <a:t>рассредоточенно</a:t>
            </a:r>
            <a:r>
              <a:rPr lang="ru-RU" sz="1800" dirty="0">
                <a:solidFill>
                  <a:schemeClr val="tx2"/>
                </a:solidFill>
              </a:rPr>
              <a:t>, чередуясь с теоретическими занятиями в рамках профессиональных модулей.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2736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об образовании в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РФ (273-ФЗ от 29.12.2012)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486" y="1447800"/>
            <a:ext cx="9590314" cy="4729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800" dirty="0">
                <a:solidFill>
                  <a:schemeClr val="tx2"/>
                </a:solidFill>
              </a:rPr>
              <a:t>Статья </a:t>
            </a:r>
            <a:r>
              <a:rPr lang="ru-RU" sz="3800" dirty="0" smtClean="0">
                <a:solidFill>
                  <a:schemeClr val="tx2"/>
                </a:solidFill>
              </a:rPr>
              <a:t>2, часть 9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Образовательная программа </a:t>
            </a:r>
            <a:r>
              <a:rPr lang="ru-RU" dirty="0">
                <a:solidFill>
                  <a:schemeClr val="tx2"/>
                </a:solidFill>
              </a:rPr>
              <a:t>– </a:t>
            </a:r>
            <a:r>
              <a:rPr lang="ru-RU" dirty="0" smtClean="0">
                <a:solidFill>
                  <a:schemeClr val="tx2"/>
                </a:solidFill>
              </a:rPr>
              <a:t>комплекс </a:t>
            </a:r>
            <a:r>
              <a:rPr lang="ru-RU" dirty="0">
                <a:solidFill>
                  <a:schemeClr val="tx2"/>
                </a:solidFill>
              </a:rPr>
              <a:t>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учебного </a:t>
            </a:r>
            <a:r>
              <a:rPr lang="ru-RU" dirty="0">
                <a:solidFill>
                  <a:schemeClr val="tx2"/>
                </a:solidFill>
              </a:rPr>
              <a:t>плана,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календарного </a:t>
            </a:r>
            <a:r>
              <a:rPr lang="ru-RU" dirty="0">
                <a:solidFill>
                  <a:schemeClr val="tx2"/>
                </a:solidFill>
              </a:rPr>
              <a:t>учебного графика,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рабочих </a:t>
            </a:r>
            <a:r>
              <a:rPr lang="ru-RU" dirty="0">
                <a:solidFill>
                  <a:schemeClr val="tx2"/>
                </a:solidFill>
              </a:rPr>
              <a:t>программ учебных предметов, курсов, дисциплин (модулей), иных компонентов, а также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оценочных </a:t>
            </a:r>
            <a:r>
              <a:rPr lang="ru-RU" dirty="0">
                <a:solidFill>
                  <a:schemeClr val="tx2"/>
                </a:solidFill>
              </a:rPr>
              <a:t>и </a:t>
            </a:r>
            <a:endParaRPr lang="ru-RU" dirty="0" smtClean="0">
              <a:solidFill>
                <a:schemeClr val="tx2"/>
              </a:solidFill>
            </a:endParaRPr>
          </a:p>
          <a:p>
            <a:pPr algn="just"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методических материалов</a:t>
            </a:r>
            <a:r>
              <a:rPr lang="ru-RU" dirty="0">
                <a:solidFill>
                  <a:schemeClr val="tx2"/>
                </a:solidFill>
              </a:rPr>
              <a:t> (при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799165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294104"/>
            <a:ext cx="5157787" cy="53585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83442" y="2266685"/>
            <a:ext cx="11177516" cy="4359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Часть профессионального цикла образовательной программы, выделяемого </a:t>
            </a:r>
            <a:r>
              <a:rPr lang="ru-RU" dirty="0">
                <a:solidFill>
                  <a:srgbClr val="C00000"/>
                </a:solidFill>
              </a:rPr>
              <a:t>на проведение практик,</a:t>
            </a:r>
            <a:r>
              <a:rPr lang="ru-RU" dirty="0">
                <a:solidFill>
                  <a:schemeClr val="tx2"/>
                </a:solidFill>
              </a:rPr>
              <a:t> определяется образовательной организацией в объеме </a:t>
            </a:r>
            <a:r>
              <a:rPr lang="ru-RU" dirty="0">
                <a:solidFill>
                  <a:srgbClr val="C00000"/>
                </a:solidFill>
              </a:rPr>
              <a:t>не менее 25 процентов от профессионального цикла образовательной программы.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266808"/>
            <a:ext cx="5183188" cy="55707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40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по ТОП-50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39788" y="1502229"/>
            <a:ext cx="5157787" cy="71845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ПРОФЕССИИ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92332" y="2505075"/>
            <a:ext cx="5305244" cy="3684588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2.8. Государственная итоговая аттестация проводится </a:t>
            </a:r>
            <a:r>
              <a:rPr lang="ru-RU" sz="2200" dirty="0">
                <a:solidFill>
                  <a:srgbClr val="FF0000"/>
                </a:solidFill>
              </a:rPr>
              <a:t>в форме защиты выпускной квалификационной работы </a:t>
            </a:r>
            <a:r>
              <a:rPr lang="ru-RU" sz="2200" u="sng" dirty="0">
                <a:solidFill>
                  <a:srgbClr val="002060"/>
                </a:solidFill>
              </a:rPr>
              <a:t>в виде демонстрационного экзамена</a:t>
            </a:r>
            <a:r>
              <a:rPr lang="ru-RU" sz="2200" dirty="0">
                <a:solidFill>
                  <a:srgbClr val="002060"/>
                </a:solidFill>
              </a:rPr>
              <a:t>.</a:t>
            </a:r>
          </a:p>
          <a:p>
            <a:r>
              <a:rPr lang="ru-RU" sz="2200" dirty="0">
                <a:solidFill>
                  <a:srgbClr val="FF0000"/>
                </a:solidFill>
              </a:rPr>
              <a:t>Требования к содержанию, объему и структуре </a:t>
            </a:r>
            <a:r>
              <a:rPr lang="ru-RU" sz="2200" dirty="0">
                <a:solidFill>
                  <a:srgbClr val="002060"/>
                </a:solidFill>
              </a:rPr>
              <a:t>выпускной квалификационной работы образовательная организация определяет </a:t>
            </a:r>
            <a:r>
              <a:rPr lang="ru-RU" sz="2200" dirty="0">
                <a:solidFill>
                  <a:srgbClr val="FF0000"/>
                </a:solidFill>
              </a:rPr>
              <a:t>самостоятельно с учетом ПООП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172200" y="1423851"/>
            <a:ext cx="5183188" cy="7315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СПЕЦИАЛЬНОСТИ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6172200" y="2155371"/>
            <a:ext cx="5688874" cy="4034292"/>
          </a:xfrm>
        </p:spPr>
        <p:txBody>
          <a:bodyPr>
            <a:noAutofit/>
          </a:bodyPr>
          <a:lstStyle/>
          <a:p>
            <a:r>
              <a:rPr lang="ru-RU" sz="2050" dirty="0">
                <a:solidFill>
                  <a:srgbClr val="002060"/>
                </a:solidFill>
              </a:rPr>
              <a:t>2.9. Государственная итоговая аттестация проводится </a:t>
            </a:r>
            <a:r>
              <a:rPr lang="ru-RU" sz="2050" dirty="0">
                <a:solidFill>
                  <a:srgbClr val="FF0000"/>
                </a:solidFill>
              </a:rPr>
              <a:t>в форме защиты выпускной квалификационной работы </a:t>
            </a:r>
            <a:r>
              <a:rPr lang="ru-RU" sz="2050" dirty="0">
                <a:solidFill>
                  <a:srgbClr val="002060"/>
                </a:solidFill>
              </a:rPr>
              <a:t>(дипломная работа (дипломный проект). </a:t>
            </a:r>
            <a:r>
              <a:rPr lang="ru-RU" sz="2050" u="sng" dirty="0">
                <a:solidFill>
                  <a:srgbClr val="002060"/>
                </a:solidFill>
              </a:rPr>
              <a:t>По усмотрению образовательной организации демонстрационный экзамен</a:t>
            </a:r>
            <a:r>
              <a:rPr lang="ru-RU" sz="2050" dirty="0">
                <a:solidFill>
                  <a:srgbClr val="002060"/>
                </a:solidFill>
              </a:rPr>
              <a:t> включается в выпускную квалификационную работу или проводится в виде государственного экзамена.</a:t>
            </a:r>
          </a:p>
          <a:p>
            <a:r>
              <a:rPr lang="ru-RU" sz="2050" dirty="0">
                <a:solidFill>
                  <a:srgbClr val="FF0000"/>
                </a:solidFill>
              </a:rPr>
              <a:t>Требования к содержанию, объему и структуре </a:t>
            </a:r>
            <a:r>
              <a:rPr lang="ru-RU" sz="2050" dirty="0">
                <a:solidFill>
                  <a:srgbClr val="002060"/>
                </a:solidFill>
              </a:rPr>
              <a:t>выпускной квалификационной работы и (или) государственного экзамена образовательная организация определяет </a:t>
            </a:r>
            <a:r>
              <a:rPr lang="ru-RU" sz="2050" dirty="0">
                <a:solidFill>
                  <a:srgbClr val="FF0000"/>
                </a:solidFill>
              </a:rPr>
              <a:t>самостоятельно</a:t>
            </a:r>
            <a:r>
              <a:rPr lang="ru-RU" sz="2050" dirty="0">
                <a:solidFill>
                  <a:srgbClr val="002060"/>
                </a:solidFill>
              </a:rPr>
              <a:t> </a:t>
            </a:r>
            <a:r>
              <a:rPr lang="ru-RU" sz="2050" dirty="0">
                <a:solidFill>
                  <a:srgbClr val="FF0000"/>
                </a:solidFill>
              </a:rPr>
              <a:t>с учетом ПООП.</a:t>
            </a:r>
          </a:p>
        </p:txBody>
      </p:sp>
    </p:spTree>
    <p:extLst>
      <p:ext uri="{BB962C8B-B14F-4D97-AF65-F5344CB8AC3E}">
        <p14:creationId xmlns:p14="http://schemas.microsoft.com/office/powerpoint/2010/main" val="1403967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6800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Вопрос 3 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Особенности образовательных программ по ФГОС  СПО  ТОП-50. Требования к созданию образовательных программ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44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0" y="365125"/>
            <a:ext cx="1022604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содержания образовательных программ СПО по ТОП-50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878" y="1825625"/>
            <a:ext cx="10058400" cy="375630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Соответствие </a:t>
            </a:r>
            <a:r>
              <a:rPr lang="ru-RU" dirty="0" smtClean="0">
                <a:solidFill>
                  <a:srgbClr val="FF0000"/>
                </a:solidFill>
              </a:rPr>
              <a:t>ФГОС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/>
                </a:solidFill>
              </a:rPr>
              <a:t>       ТОП-50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/>
                </a:solidFill>
              </a:rPr>
              <a:t>       ФГОС среднего общего, если на базе основного общего.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solidFill>
                  <a:schemeClr val="tx2"/>
                </a:solidFill>
              </a:rPr>
              <a:t>С учетом </a:t>
            </a:r>
            <a:r>
              <a:rPr lang="ru-RU" dirty="0" smtClean="0">
                <a:solidFill>
                  <a:srgbClr val="FF0000"/>
                </a:solidFill>
              </a:rPr>
              <a:t>профессиональных стан</a:t>
            </a:r>
            <a:r>
              <a:rPr lang="ru-RU" dirty="0" smtClean="0">
                <a:solidFill>
                  <a:schemeClr val="tx2"/>
                </a:solidFill>
              </a:rPr>
              <a:t>дартов. Обязательное условие - включение требований профессионального стандарта в образовательную программу.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solidFill>
                  <a:schemeClr val="tx2"/>
                </a:solidFill>
              </a:rPr>
              <a:t>С учетом </a:t>
            </a:r>
            <a:r>
              <a:rPr lang="ru-RU" dirty="0" smtClean="0">
                <a:solidFill>
                  <a:srgbClr val="FF0000"/>
                </a:solidFill>
              </a:rPr>
              <a:t>примерной</a:t>
            </a:r>
            <a:r>
              <a:rPr lang="ru-RU" dirty="0" smtClean="0">
                <a:solidFill>
                  <a:schemeClr val="tx2"/>
                </a:solidFill>
              </a:rPr>
              <a:t> основной образовательной </a:t>
            </a:r>
            <a:r>
              <a:rPr lang="ru-RU" dirty="0" smtClean="0">
                <a:solidFill>
                  <a:srgbClr val="FF0000"/>
                </a:solidFill>
              </a:rPr>
              <a:t>программы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78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0" y="365125"/>
            <a:ext cx="1022604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квалификации в ППССЗ по ТОП-50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2411"/>
            <a:ext cx="10018713" cy="44587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1.12</a:t>
            </a:r>
            <a:r>
              <a:rPr lang="ru-RU" dirty="0">
                <a:solidFill>
                  <a:srgbClr val="002060"/>
                </a:solidFill>
              </a:rPr>
              <a:t>. Образовательная организация разрабатывает образовательную программу </a:t>
            </a:r>
            <a:r>
              <a:rPr lang="ru-RU" dirty="0">
                <a:solidFill>
                  <a:srgbClr val="FF0000"/>
                </a:solidFill>
              </a:rPr>
              <a:t>в соответствии с выбранной квалификацией </a:t>
            </a:r>
            <a:r>
              <a:rPr lang="ru-RU" dirty="0">
                <a:solidFill>
                  <a:srgbClr val="002060"/>
                </a:solidFill>
              </a:rPr>
              <a:t>специалиста среднего звена указанной в Перечне специальностей среднего профессионального образования, утвержденном приказом Министерства образования и науки Российской Федерации от 29 октября 2013 г. </a:t>
            </a:r>
            <a:r>
              <a:rPr lang="ru-RU" dirty="0" smtClean="0">
                <a:solidFill>
                  <a:srgbClr val="002060"/>
                </a:solidFill>
              </a:rPr>
              <a:t>№ 1199: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администратор баз данных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r>
              <a:rPr lang="ru-RU" dirty="0">
                <a:solidFill>
                  <a:srgbClr val="002060"/>
                </a:solidFill>
              </a:rPr>
              <a:t>специалист по тестированию в области информационных технологий;</a:t>
            </a:r>
          </a:p>
          <a:p>
            <a:r>
              <a:rPr lang="ru-RU" dirty="0">
                <a:solidFill>
                  <a:srgbClr val="002060"/>
                </a:solidFill>
              </a:rPr>
              <a:t>программист;</a:t>
            </a:r>
          </a:p>
          <a:p>
            <a:r>
              <a:rPr lang="ru-RU" dirty="0">
                <a:solidFill>
                  <a:srgbClr val="002060"/>
                </a:solidFill>
              </a:rPr>
              <a:t>технический писатель;</a:t>
            </a:r>
          </a:p>
          <a:p>
            <a:r>
              <a:rPr lang="ru-RU" dirty="0">
                <a:solidFill>
                  <a:srgbClr val="002060"/>
                </a:solidFill>
              </a:rPr>
              <a:t>специалист по информационным системам;</a:t>
            </a:r>
          </a:p>
          <a:p>
            <a:r>
              <a:rPr lang="ru-RU" dirty="0">
                <a:solidFill>
                  <a:srgbClr val="002060"/>
                </a:solidFill>
              </a:rPr>
              <a:t>специалист по информационным ресурсам;</a:t>
            </a:r>
          </a:p>
          <a:p>
            <a:r>
              <a:rPr lang="ru-RU" dirty="0">
                <a:solidFill>
                  <a:srgbClr val="002060"/>
                </a:solidFill>
              </a:rPr>
              <a:t>разработчик веб и мультимедийных приложений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5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0" y="365125"/>
            <a:ext cx="1022604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квалификации в ППССЗ по ТОП-50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9794"/>
            <a:ext cx="10515600" cy="45571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Выбрать квалификацию по ФГОС ТОП-50:  </a:t>
            </a:r>
            <a:r>
              <a:rPr lang="ru-RU" sz="2600" dirty="0" smtClean="0">
                <a:solidFill>
                  <a:srgbClr val="FF0000"/>
                </a:solidFill>
              </a:rPr>
              <a:t>администратор </a:t>
            </a:r>
            <a:r>
              <a:rPr lang="ru-RU" sz="2600" dirty="0">
                <a:solidFill>
                  <a:srgbClr val="FF0000"/>
                </a:solidFill>
              </a:rPr>
              <a:t>баз </a:t>
            </a:r>
            <a:r>
              <a:rPr lang="ru-RU" sz="2600" dirty="0" smtClean="0">
                <a:solidFill>
                  <a:srgbClr val="FF0000"/>
                </a:solidFill>
              </a:rPr>
              <a:t>данных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определение видов деятельности по ФГОС ТОП-50 (таблица 2)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545124"/>
              </p:ext>
            </p:extLst>
          </p:nvPr>
        </p:nvGraphicFramePr>
        <p:xfrm>
          <a:off x="653141" y="1528356"/>
          <a:ext cx="11025052" cy="4778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Основные виды деятельности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Times New Roman"/>
                        </a:rPr>
                        <a:t>Наименование квалификаций специалиста среднего звена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26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Разработка модулей программного обеспечения для компьютерных  систем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Администратор баз данных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тестированию в области…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Программист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63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Осуществление интеграции программных модулей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Администратор баз данных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тестированию в области…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Программист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Специалист по информационным системам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08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ru-RU" strike="sngStrike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ru-RU" sz="1800" strike="sngStrike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Ревьюирование</a:t>
                      </a:r>
                      <a:r>
                        <a:rPr lang="ru-RU" sz="1800" strike="sng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программных продуктов</a:t>
                      </a:r>
                      <a:endParaRPr lang="ru-RU" strike="sngStrik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информационным системам</a:t>
                      </a:r>
                    </a:p>
                    <a:p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информационным ресурсам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16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760" y="365125"/>
            <a:ext cx="1022604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образовательным программам по ТОП-50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5" y="1419368"/>
            <a:ext cx="11354937" cy="47575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Разделы основной образовательной программы: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1. Общие положения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2. Общая характеристика образовательной программы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3. Характеристика профессиональной деятельности выпускника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4. Планируемые результаты освоения ОП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5. Структура ОП: Учебный план. Календарный учебный график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6.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Условия реализации ОП: </a:t>
            </a:r>
            <a:r>
              <a:rPr lang="ru-RU" sz="1800" smtClean="0">
                <a:solidFill>
                  <a:srgbClr val="002060"/>
                </a:solidFill>
              </a:rPr>
              <a:t>мат.-тех. </a:t>
            </a:r>
            <a:r>
              <a:rPr lang="ru-RU" sz="1800" dirty="0" smtClean="0">
                <a:solidFill>
                  <a:srgbClr val="002060"/>
                </a:solidFill>
              </a:rPr>
              <a:t>оснащение, требования к кадрам, расчет нормативных затрат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Приложения: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А. Программы учебных дисциплин. Фонды оценочных средств.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Б.  Согласованные с работодателем:</a:t>
            </a:r>
          </a:p>
          <a:p>
            <a:pPr marL="531813" indent="0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</a:rPr>
              <a:t>Программы профессиональных модулей. Программы практик. Программа ГИА. Фонды оценочных средств</a:t>
            </a:r>
          </a:p>
          <a:p>
            <a:pPr marL="0" indent="531813" algn="just">
              <a:lnSpc>
                <a:spcPct val="100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В. Методические материалы.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162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17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Схема анализа урока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74607"/>
              </p:ext>
            </p:extLst>
          </p:nvPr>
        </p:nvGraphicFramePr>
        <p:xfrm>
          <a:off x="2142309" y="1672045"/>
          <a:ext cx="9360716" cy="467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239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17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Схема анализа урока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352806"/>
              </p:ext>
            </p:extLst>
          </p:nvPr>
        </p:nvGraphicFramePr>
        <p:xfrm>
          <a:off x="2142309" y="1188720"/>
          <a:ext cx="9360716" cy="555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722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817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Схема анализа урока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839864"/>
              </p:ext>
            </p:extLst>
          </p:nvPr>
        </p:nvGraphicFramePr>
        <p:xfrm>
          <a:off x="1408360" y="953589"/>
          <a:ext cx="10170614" cy="5551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81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490" y="273685"/>
            <a:ext cx="9594669" cy="1325563"/>
          </a:xfrm>
        </p:spPr>
        <p:txBody>
          <a:bodyPr>
            <a:normAutofit fontScale="90000"/>
          </a:bodyPr>
          <a:lstStyle/>
          <a:p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об образовании в </a:t>
            </a:r>
            <a:r>
              <a:rPr lang="ru-RU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РФ (273-ФЗ от 29.12.2012)</a:t>
            </a:r>
            <a: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90" y="1447800"/>
            <a:ext cx="9381310" cy="4729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800" dirty="0">
                <a:solidFill>
                  <a:schemeClr val="tx2"/>
                </a:solidFill>
              </a:rPr>
              <a:t>Статья </a:t>
            </a:r>
            <a:r>
              <a:rPr lang="ru-RU" sz="3800" dirty="0" smtClean="0">
                <a:solidFill>
                  <a:schemeClr val="tx2"/>
                </a:solidFill>
              </a:rPr>
              <a:t>2, часть 10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Примерная образовательная программа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>
                <a:solidFill>
                  <a:srgbClr val="002060"/>
                </a:solidFill>
              </a:rPr>
              <a:t>учебно-методическая документация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</a:rPr>
              <a:t>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</a:t>
            </a:r>
            <a:r>
              <a:rPr lang="ru-RU" dirty="0">
                <a:solidFill>
                  <a:srgbClr val="002060"/>
                </a:solidFill>
              </a:rPr>
              <a:t>),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определяющая </a:t>
            </a:r>
            <a:r>
              <a:rPr lang="ru-RU" b="1" dirty="0">
                <a:solidFill>
                  <a:srgbClr val="FF0000"/>
                </a:solidFill>
              </a:rPr>
              <a:t>рекомендуемые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объем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содержание </a:t>
            </a:r>
            <a:r>
              <a:rPr lang="ru-RU" dirty="0">
                <a:solidFill>
                  <a:srgbClr val="002060"/>
                </a:solidFill>
              </a:rPr>
              <a:t>образования определенного уровня и (или) определенной направленности,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планируемые </a:t>
            </a:r>
            <a:r>
              <a:rPr lang="ru-RU" dirty="0">
                <a:solidFill>
                  <a:srgbClr val="002060"/>
                </a:solidFill>
              </a:rPr>
              <a:t>результаты освоения образовательной программы,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Font typeface="Symbol" panose="05050102010706020507" pitchFamily="18" charset="2"/>
              <a:buChar char=""/>
            </a:pPr>
            <a:r>
              <a:rPr lang="ru-RU" dirty="0" smtClean="0">
                <a:solidFill>
                  <a:srgbClr val="002060"/>
                </a:solidFill>
              </a:rPr>
              <a:t>примерные </a:t>
            </a:r>
            <a:r>
              <a:rPr lang="ru-RU" dirty="0">
                <a:solidFill>
                  <a:srgbClr val="002060"/>
                </a:solidFill>
              </a:rPr>
              <a:t>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016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360" y="228600"/>
            <a:ext cx="10018713" cy="88174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Схема анализа урока по 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62837"/>
              </p:ext>
            </p:extLst>
          </p:nvPr>
        </p:nvGraphicFramePr>
        <p:xfrm>
          <a:off x="1408360" y="669471"/>
          <a:ext cx="10170614" cy="534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62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27368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об образовании 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РФ (273-ФЗ)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7988" y="1447800"/>
            <a:ext cx="9485811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dirty="0">
                <a:solidFill>
                  <a:schemeClr val="tx2"/>
                </a:solidFill>
              </a:rPr>
              <a:t>Статья </a:t>
            </a:r>
            <a:r>
              <a:rPr lang="ru-RU" sz="3800" dirty="0" smtClean="0">
                <a:solidFill>
                  <a:schemeClr val="tx2"/>
                </a:solidFill>
              </a:rPr>
              <a:t>11, часть 7 </a:t>
            </a:r>
            <a:endParaRPr lang="en-US" sz="38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Формирование </a:t>
            </a:r>
            <a:r>
              <a:rPr lang="ru-RU" dirty="0">
                <a:solidFill>
                  <a:srgbClr val="FF0000"/>
                </a:solidFill>
              </a:rPr>
              <a:t>требований</a:t>
            </a:r>
            <a:r>
              <a:rPr lang="ru-RU" dirty="0">
                <a:solidFill>
                  <a:schemeClr val="tx2"/>
                </a:solidFill>
              </a:rPr>
              <a:t> федеральных государственных образовательных стандартов профессионального образования </a:t>
            </a:r>
            <a:r>
              <a:rPr lang="ru-RU" dirty="0">
                <a:solidFill>
                  <a:srgbClr val="FF0000"/>
                </a:solidFill>
              </a:rPr>
              <a:t>к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результатам освоения </a:t>
            </a:r>
            <a:r>
              <a:rPr lang="ru-RU" dirty="0">
                <a:solidFill>
                  <a:schemeClr val="tx2"/>
                </a:solidFill>
              </a:rPr>
              <a:t>основных образовательных программ профессионального образования </a:t>
            </a:r>
            <a:r>
              <a:rPr lang="ru-RU" dirty="0">
                <a:solidFill>
                  <a:srgbClr val="FF0000"/>
                </a:solidFill>
              </a:rPr>
              <a:t>в части профессиональной компетенции</a:t>
            </a: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осуществляется </a:t>
            </a:r>
            <a:r>
              <a:rPr lang="ru-RU" dirty="0">
                <a:solidFill>
                  <a:srgbClr val="FF0000"/>
                </a:solidFill>
              </a:rPr>
              <a:t>на основе соответствующих профессиональных стандартов</a:t>
            </a:r>
            <a:r>
              <a:rPr lang="ru-RU" b="1" dirty="0">
                <a:solidFill>
                  <a:schemeClr val="tx2"/>
                </a:solidFill>
              </a:rPr>
              <a:t> </a:t>
            </a:r>
            <a:r>
              <a:rPr lang="ru-RU" dirty="0">
                <a:solidFill>
                  <a:schemeClr val="tx2"/>
                </a:solidFill>
              </a:rPr>
              <a:t>(при наличии</a:t>
            </a:r>
            <a:r>
              <a:rPr lang="ru-RU" dirty="0" smtClean="0">
                <a:solidFill>
                  <a:schemeClr val="tx2"/>
                </a:solidFill>
              </a:rPr>
              <a:t>).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3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27368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об образовании 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РФ (273-ФЗ)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1234" y="1447800"/>
            <a:ext cx="9642566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Статья 58. Промежуточная аттестация </a:t>
            </a:r>
            <a:r>
              <a:rPr lang="ru-RU" dirty="0" smtClean="0">
                <a:solidFill>
                  <a:schemeClr val="tx2"/>
                </a:solidFill>
              </a:rPr>
              <a:t>обучающихся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625475" indent="-625475">
              <a:buNone/>
            </a:pPr>
            <a:r>
              <a:rPr lang="ru-RU" dirty="0" smtClean="0">
                <a:solidFill>
                  <a:schemeClr val="tx2"/>
                </a:solidFill>
              </a:rPr>
              <a:t>1. </a:t>
            </a:r>
            <a:r>
              <a:rPr lang="ru-RU" dirty="0" smtClean="0">
                <a:solidFill>
                  <a:srgbClr val="C00000"/>
                </a:solidFill>
              </a:rPr>
              <a:t>Освоение </a:t>
            </a:r>
            <a:r>
              <a:rPr lang="ru-RU" dirty="0">
                <a:solidFill>
                  <a:srgbClr val="C00000"/>
                </a:solidFill>
              </a:rPr>
              <a:t>образовательной программы </a:t>
            </a:r>
            <a:r>
              <a:rPr lang="ru-RU" dirty="0">
                <a:solidFill>
                  <a:schemeClr val="tx2"/>
                </a:solidFill>
              </a:rPr>
              <a:t>(за исключением образовательной программы дошкольного образования), в </a:t>
            </a:r>
            <a:r>
              <a:rPr lang="ru-RU" dirty="0">
                <a:solidFill>
                  <a:srgbClr val="C00000"/>
                </a:solidFill>
              </a:rPr>
              <a:t>том числе отдельной части </a:t>
            </a:r>
            <a:r>
              <a:rPr lang="ru-RU" dirty="0">
                <a:solidFill>
                  <a:schemeClr val="tx2"/>
                </a:solidFill>
              </a:rPr>
              <a:t>или всего объема учебного предмета, курса, дисциплины (модуля) образовательной программы, </a:t>
            </a:r>
            <a:r>
              <a:rPr lang="ru-RU" dirty="0">
                <a:solidFill>
                  <a:srgbClr val="C00000"/>
                </a:solidFill>
              </a:rPr>
              <a:t>сопровождается промежуточной аттестацией </a:t>
            </a:r>
            <a:r>
              <a:rPr lang="ru-RU" dirty="0">
                <a:solidFill>
                  <a:schemeClr val="tx2"/>
                </a:solidFill>
              </a:rPr>
              <a:t>обучающихся, проводимой </a:t>
            </a:r>
            <a:r>
              <a:rPr lang="ru-RU" dirty="0">
                <a:solidFill>
                  <a:srgbClr val="C00000"/>
                </a:solidFill>
              </a:rPr>
              <a:t>в формах, определенных учебным планом</a:t>
            </a:r>
            <a:r>
              <a:rPr lang="ru-RU" dirty="0">
                <a:solidFill>
                  <a:schemeClr val="tx2"/>
                </a:solidFill>
              </a:rPr>
              <a:t>, и в </a:t>
            </a:r>
            <a:r>
              <a:rPr lang="ru-RU" dirty="0">
                <a:solidFill>
                  <a:srgbClr val="C00000"/>
                </a:solidFill>
              </a:rPr>
              <a:t>порядке, установленном образовательной организацией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1560" y="27368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Закон об образовании 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РФ (273-ФЗ)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3120" y="1447800"/>
            <a:ext cx="925068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Статья </a:t>
            </a:r>
            <a:r>
              <a:rPr lang="ru-RU" dirty="0" smtClean="0">
                <a:solidFill>
                  <a:schemeClr val="tx2"/>
                </a:solidFill>
              </a:rPr>
              <a:t>74. Квалификационный экзамен</a:t>
            </a:r>
            <a:endParaRPr lang="en-US" dirty="0" smtClean="0">
              <a:solidFill>
                <a:schemeClr val="tx2"/>
              </a:solidFill>
            </a:endParaRPr>
          </a:p>
          <a:p>
            <a:pPr marL="625475" indent="-625475">
              <a:buNone/>
            </a:pPr>
            <a:endParaRPr lang="ru-RU" sz="1200" dirty="0" smtClean="0">
              <a:solidFill>
                <a:srgbClr val="002060"/>
              </a:solidFill>
            </a:endParaRPr>
          </a:p>
          <a:p>
            <a:pPr marL="625475" indent="-625475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Квалификационный экзамен </a:t>
            </a:r>
            <a:r>
              <a:rPr lang="ru-RU" dirty="0">
                <a:solidFill>
                  <a:srgbClr val="002060"/>
                </a:solidFill>
              </a:rPr>
              <a:t>независимо от вида профессионального обучения </a:t>
            </a:r>
            <a:r>
              <a:rPr lang="ru-RU" dirty="0">
                <a:solidFill>
                  <a:srgbClr val="FF0000"/>
                </a:solidFill>
              </a:rPr>
              <a:t>включает в себя практическую квалификационную работу и проверку теоретических знаний </a:t>
            </a:r>
            <a:r>
              <a:rPr lang="ru-RU" dirty="0">
                <a:solidFill>
                  <a:srgbClr val="002060"/>
                </a:solidFill>
              </a:rPr>
              <a:t>в пределах квалификационных требований, </a:t>
            </a:r>
            <a:r>
              <a:rPr lang="ru-RU" dirty="0">
                <a:solidFill>
                  <a:srgbClr val="FF0000"/>
                </a:solidFill>
              </a:rPr>
              <a:t>указанных в</a:t>
            </a:r>
            <a:r>
              <a:rPr lang="ru-RU" dirty="0">
                <a:solidFill>
                  <a:srgbClr val="002060"/>
                </a:solidFill>
              </a:rPr>
              <a:t> квалификационных справочниках, и (или) </a:t>
            </a:r>
            <a:r>
              <a:rPr lang="ru-RU" dirty="0">
                <a:solidFill>
                  <a:srgbClr val="FF0000"/>
                </a:solidFill>
              </a:rPr>
              <a:t>профессиональных стандартов</a:t>
            </a:r>
            <a:r>
              <a:rPr lang="ru-RU" dirty="0">
                <a:solidFill>
                  <a:srgbClr val="002060"/>
                </a:solidFill>
              </a:rPr>
              <a:t> по соответствующим профессиям рабочих, должностям служащих. К проведению квалификационного экзамена </a:t>
            </a:r>
            <a:r>
              <a:rPr lang="ru-RU" dirty="0">
                <a:solidFill>
                  <a:srgbClr val="FF0000"/>
                </a:solidFill>
              </a:rPr>
              <a:t>привлекаются представители работодателей</a:t>
            </a:r>
            <a:r>
              <a:rPr lang="ru-RU" dirty="0">
                <a:solidFill>
                  <a:srgbClr val="002060"/>
                </a:solidFill>
              </a:rPr>
              <a:t>, их </a:t>
            </a:r>
            <a:r>
              <a:rPr lang="ru-RU" dirty="0" smtClean="0">
                <a:solidFill>
                  <a:srgbClr val="002060"/>
                </a:solidFill>
              </a:rPr>
              <a:t>объединений.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4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4440" y="137160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Пр. </a:t>
            </a:r>
            <a:r>
              <a:rPr lang="ru-RU" sz="3600" dirty="0" err="1"/>
              <a:t>МОиН</a:t>
            </a:r>
            <a:r>
              <a:rPr lang="ru-RU" sz="3600" dirty="0"/>
              <a:t> от 14.06.2013 №464 Порядок организации образовательной деятельности в СПО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9166" y="1341120"/>
            <a:ext cx="9864634" cy="5242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27. </a:t>
            </a:r>
            <a:r>
              <a:rPr lang="ru-RU" b="1" strike="sngStrike" dirty="0">
                <a:solidFill>
                  <a:srgbClr val="7030A0"/>
                </a:solidFill>
              </a:rPr>
              <a:t>Максимальный</a:t>
            </a:r>
            <a:r>
              <a:rPr lang="ru-RU" strike="sngStrike" dirty="0">
                <a:solidFill>
                  <a:schemeClr val="tx2"/>
                </a:solidFill>
              </a:rPr>
              <a:t> объем учебной нагрузки обучающегося составляет </a:t>
            </a:r>
            <a:r>
              <a:rPr lang="ru-RU" b="1" strike="sngStrike" dirty="0">
                <a:solidFill>
                  <a:srgbClr val="7030A0"/>
                </a:solidFill>
              </a:rPr>
              <a:t>54 академических часа в неделю</a:t>
            </a:r>
            <a:r>
              <a:rPr lang="ru-RU" strike="sngStrike" dirty="0">
                <a:solidFill>
                  <a:schemeClr val="tx2"/>
                </a:solidFill>
              </a:rPr>
              <a:t>, включая все виды аудиторной и внеаудиторной учебной нагрузки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rgbClr val="00B050"/>
                </a:solidFill>
              </a:rPr>
              <a:t>(по ТОП-50 нет максимального объема)</a:t>
            </a:r>
            <a:endParaRPr lang="ru-RU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28. Учебная деятельность обучающихся предусматривает </a:t>
            </a:r>
            <a:endParaRPr lang="ru-RU" dirty="0" smtClean="0">
              <a:solidFill>
                <a:schemeClr val="tx2"/>
              </a:solidFill>
            </a:endParaRPr>
          </a:p>
          <a:p>
            <a:pPr marL="990600"/>
            <a:r>
              <a:rPr lang="ru-RU" dirty="0" smtClean="0">
                <a:solidFill>
                  <a:schemeClr val="tx2"/>
                </a:solidFill>
              </a:rPr>
              <a:t>учебные </a:t>
            </a:r>
            <a:r>
              <a:rPr lang="ru-RU" dirty="0">
                <a:solidFill>
                  <a:schemeClr val="tx2"/>
                </a:solidFill>
              </a:rPr>
              <a:t>занятия (урок, практическое занятие, лабораторное занятие, консультация, лекция, семинар), </a:t>
            </a:r>
            <a:endParaRPr lang="ru-RU" dirty="0" smtClean="0">
              <a:solidFill>
                <a:schemeClr val="tx2"/>
              </a:solidFill>
            </a:endParaRPr>
          </a:p>
          <a:p>
            <a:pPr marL="990600"/>
            <a:r>
              <a:rPr lang="ru-RU" dirty="0" smtClean="0">
                <a:solidFill>
                  <a:schemeClr val="tx2"/>
                </a:solidFill>
              </a:rPr>
              <a:t>самостоятельную </a:t>
            </a:r>
            <a:r>
              <a:rPr lang="ru-RU" dirty="0">
                <a:solidFill>
                  <a:schemeClr val="tx2"/>
                </a:solidFill>
              </a:rPr>
              <a:t>работу, </a:t>
            </a:r>
            <a:endParaRPr lang="ru-RU" dirty="0" smtClean="0">
              <a:solidFill>
                <a:schemeClr val="tx2"/>
              </a:solidFill>
            </a:endParaRPr>
          </a:p>
          <a:p>
            <a:pPr marL="990600"/>
            <a:r>
              <a:rPr lang="ru-RU" dirty="0" smtClean="0">
                <a:solidFill>
                  <a:schemeClr val="tx2"/>
                </a:solidFill>
              </a:rPr>
              <a:t>выполнение </a:t>
            </a:r>
            <a:r>
              <a:rPr lang="ru-RU" dirty="0">
                <a:solidFill>
                  <a:schemeClr val="tx2"/>
                </a:solidFill>
              </a:rPr>
              <a:t>курсового проекта (работы) (при освоении программ подготовки специалистов среднего звена), </a:t>
            </a:r>
            <a:endParaRPr lang="ru-RU" dirty="0" smtClean="0">
              <a:solidFill>
                <a:schemeClr val="tx2"/>
              </a:solidFill>
            </a:endParaRPr>
          </a:p>
          <a:p>
            <a:pPr marL="990600"/>
            <a:r>
              <a:rPr lang="ru-RU" dirty="0" smtClean="0">
                <a:solidFill>
                  <a:schemeClr val="tx2"/>
                </a:solidFill>
              </a:rPr>
              <a:t>практику</a:t>
            </a:r>
            <a:r>
              <a:rPr lang="ru-RU" dirty="0">
                <a:solidFill>
                  <a:schemeClr val="tx2"/>
                </a:solidFill>
              </a:rPr>
              <a:t>, а также </a:t>
            </a:r>
            <a:endParaRPr lang="ru-RU" dirty="0" smtClean="0">
              <a:solidFill>
                <a:schemeClr val="tx2"/>
              </a:solidFill>
            </a:endParaRPr>
          </a:p>
          <a:p>
            <a:pPr marL="990600"/>
            <a:r>
              <a:rPr lang="ru-RU" dirty="0" smtClean="0">
                <a:solidFill>
                  <a:schemeClr val="tx2"/>
                </a:solidFill>
              </a:rPr>
              <a:t>другие </a:t>
            </a:r>
            <a:r>
              <a:rPr lang="ru-RU" dirty="0">
                <a:solidFill>
                  <a:schemeClr val="tx2"/>
                </a:solidFill>
              </a:rPr>
              <a:t>виды учебной деятельности, определенные учебным планом.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Для всех видов аудиторных занятий академический час устанавливается продолжительностью 45 минут.</a:t>
            </a: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Объем обязательных аудиторных занятий и практики не должен превышать </a:t>
            </a:r>
            <a:r>
              <a:rPr lang="ru-RU" dirty="0">
                <a:solidFill>
                  <a:srgbClr val="C00000"/>
                </a:solidFill>
              </a:rPr>
              <a:t>36 академических часов в неделю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80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43205"/>
            <a:ext cx="10515600" cy="11588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Пр.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МОиН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 18.04.2013 №291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 практике 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СПО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4" y="1402080"/>
            <a:ext cx="9459686" cy="4774883"/>
          </a:xfrm>
        </p:spPr>
        <p:txBody>
          <a:bodyPr>
            <a:normAutofit fontScale="77500" lnSpcReduction="20000"/>
          </a:bodyPr>
          <a:lstStyle/>
          <a:p>
            <a:pPr marL="715963" indent="-715963">
              <a:buNone/>
            </a:pPr>
            <a:r>
              <a:rPr lang="ru-RU" dirty="0">
                <a:solidFill>
                  <a:srgbClr val="002060"/>
                </a:solidFill>
              </a:rPr>
              <a:t>6. Учебная практика по специальности направлена на формирование у обучающихся умений, приобретение первоначального практического опыта и реализуется в рамках профессиональных модулей ОПОП СПО </a:t>
            </a:r>
            <a:r>
              <a:rPr lang="ru-RU" dirty="0">
                <a:solidFill>
                  <a:srgbClr val="C00000"/>
                </a:solidFill>
              </a:rPr>
              <a:t>по основным видам </a:t>
            </a:r>
            <a:r>
              <a:rPr lang="ru-RU" strike="sngStrike" dirty="0">
                <a:solidFill>
                  <a:srgbClr val="7030A0"/>
                </a:solidFill>
              </a:rPr>
              <a:t>профессиональной</a:t>
            </a:r>
            <a:r>
              <a:rPr lang="ru-RU" dirty="0">
                <a:solidFill>
                  <a:srgbClr val="C00000"/>
                </a:solidFill>
              </a:rPr>
              <a:t> деятельности</a:t>
            </a:r>
            <a:r>
              <a:rPr lang="ru-RU" dirty="0">
                <a:solidFill>
                  <a:srgbClr val="002060"/>
                </a:solidFill>
              </a:rPr>
              <a:t> для последующего освоения ими общих и профессиональных компетенций по избранной специальности.</a:t>
            </a:r>
          </a:p>
          <a:p>
            <a:pPr marL="715963" indent="-715963">
              <a:buNone/>
            </a:pPr>
            <a:r>
              <a:rPr lang="ru-RU" dirty="0">
                <a:solidFill>
                  <a:srgbClr val="002060"/>
                </a:solidFill>
              </a:rPr>
              <a:t>7. При реализации ОПОП СПО по специальности производственная практика включает в себя следующие этапы: практика по профилю специальности и  преддипломная практика.</a:t>
            </a:r>
          </a:p>
          <a:p>
            <a:pPr marL="715963" indent="-715963">
              <a:buNone/>
            </a:pPr>
            <a:r>
              <a:rPr lang="ru-RU" dirty="0">
                <a:solidFill>
                  <a:srgbClr val="002060"/>
                </a:solidFill>
              </a:rPr>
              <a:t>Практика по профилю специальности направлена на формирование у обучающегося общих и профессиональных компетенций, приобретение практического опыта и реализуется в рамках профессиональных модулей ОПОП СПО </a:t>
            </a:r>
            <a:r>
              <a:rPr lang="ru-RU" dirty="0">
                <a:solidFill>
                  <a:srgbClr val="C00000"/>
                </a:solidFill>
              </a:rPr>
              <a:t>по каждому из видов </a:t>
            </a:r>
            <a:r>
              <a:rPr lang="ru-RU" strike="sngStrike" dirty="0">
                <a:solidFill>
                  <a:srgbClr val="7030A0"/>
                </a:solidFill>
              </a:rPr>
              <a:t>профессиональной</a:t>
            </a:r>
            <a:r>
              <a:rPr lang="ru-RU" dirty="0">
                <a:solidFill>
                  <a:srgbClr val="C00000"/>
                </a:solidFill>
              </a:rPr>
              <a:t> деятельности</a:t>
            </a:r>
            <a:r>
              <a:rPr lang="ru-RU" dirty="0">
                <a:solidFill>
                  <a:srgbClr val="002060"/>
                </a:solidFill>
              </a:rPr>
              <a:t>, предусмотренных ФГОС СПО по специальности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B050"/>
                </a:solidFill>
              </a:rPr>
              <a:t>(По новым ФГОС вместо ВПД используется ВД)</a:t>
            </a:r>
            <a:endParaRPr lang="ru-RU" dirty="0">
              <a:solidFill>
                <a:srgbClr val="002060"/>
              </a:solidFill>
            </a:endParaRPr>
          </a:p>
          <a:p>
            <a:pPr marL="715963" indent="-715963">
              <a:buNone/>
            </a:pPr>
            <a:r>
              <a:rPr lang="ru-RU" dirty="0">
                <a:solidFill>
                  <a:srgbClr val="002060"/>
                </a:solidFill>
              </a:rPr>
              <a:t>Преддипломная практика направлена на углубление первоначального практического опыта обучающегося, развитие общих и профессиональных компетенций, проверку его готовности к самостоятельной трудовой деятельности, а также на подготовку к выполнению выпускной квалификационной работы в организациях различных организационно-правовых форм.</a:t>
            </a:r>
          </a:p>
          <a:p>
            <a:pPr marL="715963" indent="-715963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05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1019</TotalTime>
  <Words>3425</Words>
  <Application>Microsoft Office PowerPoint</Application>
  <PresentationFormat>Широкоэкранный</PresentationFormat>
  <Paragraphs>358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6" baseType="lpstr">
      <vt:lpstr>Arial</vt:lpstr>
      <vt:lpstr>Corbel</vt:lpstr>
      <vt:lpstr>Symbol</vt:lpstr>
      <vt:lpstr>Times New Roman</vt:lpstr>
      <vt:lpstr>Wingdings</vt:lpstr>
      <vt:lpstr>Параллакс</vt:lpstr>
      <vt:lpstr>Разработка ППКРС  в рамках реализации ФГОС СПО по ТОП-50</vt:lpstr>
      <vt:lpstr>ФГОС ТОП-50  (или актуализированные стандарты в АТК)</vt:lpstr>
      <vt:lpstr>Закон об образовании в РФ (273-ФЗ от 29.12.2012) </vt:lpstr>
      <vt:lpstr>Закон об образовании в РФ (273-ФЗ от 29.12.2012) </vt:lpstr>
      <vt:lpstr>Закон об образовании в РФ (273-ФЗ) </vt:lpstr>
      <vt:lpstr>Закон об образовании в РФ (273-ФЗ) </vt:lpstr>
      <vt:lpstr>Закон об образовании в РФ (273-ФЗ) </vt:lpstr>
      <vt:lpstr>Пр. МОиН от 14.06.2013 №464 Порядок организации образовательной деятельности в СПО</vt:lpstr>
      <vt:lpstr>Пр. МОиН от 18.04.2013 №291  Положение о практике в СПО</vt:lpstr>
      <vt:lpstr>Пр. МОиН от 16.08.2013 №968  Порядок проведения ГИА СПО изменения от 17.11.2017 </vt:lpstr>
      <vt:lpstr>2.8. Государственная итоговая аттестация проводится в форме защиты выпускной квалификационной работы в вид демонстрационного экзамена.</vt:lpstr>
      <vt:lpstr>   Вопрос 2  Анализ ФГОС СПО по ТОП-50</vt:lpstr>
      <vt:lpstr>ФГОС по ТОП-50 </vt:lpstr>
      <vt:lpstr>ФГОС по ТОП-50 </vt:lpstr>
      <vt:lpstr>ФГОС по ТОП-50 </vt:lpstr>
      <vt:lpstr>ФГОС по ТОП-50</vt:lpstr>
      <vt:lpstr>ФГОС по ТОП-50</vt:lpstr>
      <vt:lpstr>ФГОС по ТОП-50</vt:lpstr>
      <vt:lpstr>ФГОС по ТОП-50</vt:lpstr>
      <vt:lpstr>ФГОС по ТОП-50 Срок получения : на базе ООО- 2 года 10 месяцев; на базе СОО- 10 месяцев. </vt:lpstr>
      <vt:lpstr>ФГОС по ТОП-50 Срок получения : на базе ООО- 3 года 10 месяцев; на базе СОО-  1 ГОД 10 месяцев. </vt:lpstr>
      <vt:lpstr>Презентация PowerPoint</vt:lpstr>
      <vt:lpstr>Презентация PowerPoint</vt:lpstr>
      <vt:lpstr>ФГОС по ТОП-50 </vt:lpstr>
      <vt:lpstr>ФГОС по ТОП-50</vt:lpstr>
      <vt:lpstr>ФГОС по ТОП-50</vt:lpstr>
      <vt:lpstr>ФГОС по ТОП-50</vt:lpstr>
      <vt:lpstr>ФГОС по ТОП-50</vt:lpstr>
      <vt:lpstr>ФГОС по ТОП-50</vt:lpstr>
      <vt:lpstr>ФГОС по ТОП-50</vt:lpstr>
      <vt:lpstr>ФГОС по ТОП-50</vt:lpstr>
      <vt:lpstr>   Вопрос 3  Особенности образовательных программ по ФГОС  СПО  ТОП-50. Требования к созданию образовательных программ</vt:lpstr>
      <vt:lpstr>Особенности содержания образовательных программ СПО по ТОП-50 </vt:lpstr>
      <vt:lpstr>Выбор квалификации в ППССЗ по ТОП-50 </vt:lpstr>
      <vt:lpstr>Выбор квалификации в ППССЗ по ТОП-50 </vt:lpstr>
      <vt:lpstr>Требования к образовательным программам по ТОП-50 </vt:lpstr>
      <vt:lpstr>Схема анализа урока по ФГОС </vt:lpstr>
      <vt:lpstr>Схема анализа урока по ФГОС </vt:lpstr>
      <vt:lpstr>Схема анализа урока по ФГОС </vt:lpstr>
      <vt:lpstr>Схема анализа урока по ФГОС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ООО РУКС</dc:creator>
  <cp:lastModifiedBy>пользователь</cp:lastModifiedBy>
  <cp:revision>104</cp:revision>
  <dcterms:created xsi:type="dcterms:W3CDTF">2016-11-09T08:08:17Z</dcterms:created>
  <dcterms:modified xsi:type="dcterms:W3CDTF">2018-09-26T04:15:02Z</dcterms:modified>
</cp:coreProperties>
</file>